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notesMasterIdLst>
    <p:notesMasterId r:id="rId20"/>
  </p:notesMasterIdLst>
  <p:handoutMasterIdLst>
    <p:handoutMasterId r:id="rId21"/>
  </p:handoutMasterIdLst>
  <p:sldIdLst>
    <p:sldId id="369" r:id="rId2"/>
    <p:sldId id="381" r:id="rId3"/>
    <p:sldId id="395" r:id="rId4"/>
    <p:sldId id="371" r:id="rId5"/>
    <p:sldId id="384" r:id="rId6"/>
    <p:sldId id="386" r:id="rId7"/>
    <p:sldId id="385" r:id="rId8"/>
    <p:sldId id="390" r:id="rId9"/>
    <p:sldId id="389" r:id="rId10"/>
    <p:sldId id="388" r:id="rId11"/>
    <p:sldId id="391" r:id="rId12"/>
    <p:sldId id="393" r:id="rId13"/>
    <p:sldId id="398" r:id="rId14"/>
    <p:sldId id="397" r:id="rId15"/>
    <p:sldId id="387" r:id="rId16"/>
    <p:sldId id="382" r:id="rId17"/>
    <p:sldId id="383" r:id="rId18"/>
    <p:sldId id="394" r:id="rId1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D6D"/>
    <a:srgbClr val="193769"/>
    <a:srgbClr val="E87827"/>
    <a:srgbClr val="4B296C"/>
    <a:srgbClr val="852572"/>
    <a:srgbClr val="CD4628"/>
    <a:srgbClr val="6EB333"/>
    <a:srgbClr val="FD8522"/>
    <a:srgbClr val="FF8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6" autoAdjust="0"/>
    <p:restoredTop sz="83942" autoAdjust="0"/>
  </p:normalViewPr>
  <p:slideViewPr>
    <p:cSldViewPr snapToGrid="0" snapToObjects="1">
      <p:cViewPr varScale="1">
        <p:scale>
          <a:sx n="95" d="100"/>
          <a:sy n="95" d="100"/>
        </p:scale>
        <p:origin x="21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C6310D87-62DF-5D49-BDC9-E6CB2AFB4311}" type="datetimeFigureOut">
              <a:rPr lang="en-US" smtClean="0"/>
              <a:t>7/2/2019</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288F7EDB-C421-824C-B61B-4918CA274967}" type="slidenum">
              <a:rPr lang="en-US" smtClean="0"/>
              <a:t>‹#›</a:t>
            </a:fld>
            <a:endParaRPr lang="en-US" dirty="0"/>
          </a:p>
        </p:txBody>
      </p:sp>
    </p:spTree>
    <p:extLst>
      <p:ext uri="{BB962C8B-B14F-4D97-AF65-F5344CB8AC3E}">
        <p14:creationId xmlns:p14="http://schemas.microsoft.com/office/powerpoint/2010/main" val="2512682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B70DE41B-D784-BA4F-A062-70A7D1BFE910}" type="datetimeFigureOut">
              <a:rPr lang="en-US" smtClean="0"/>
              <a:t>7/2/2019</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5D278A8B-08C7-9F46-93BF-5A384DF5C06C}" type="slidenum">
              <a:rPr lang="en-US" smtClean="0"/>
              <a:t>‹#›</a:t>
            </a:fld>
            <a:endParaRPr lang="en-US" dirty="0"/>
          </a:p>
        </p:txBody>
      </p:sp>
    </p:spTree>
    <p:extLst>
      <p:ext uri="{BB962C8B-B14F-4D97-AF65-F5344CB8AC3E}">
        <p14:creationId xmlns:p14="http://schemas.microsoft.com/office/powerpoint/2010/main" val="18786762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DK SLIDES 1-4</a:t>
            </a:r>
            <a:r>
              <a:rPr lang="en-US" baseline="0" dirty="0"/>
              <a:t> – 5 minutes w/5 minutes to get to 1</a:t>
            </a:r>
            <a:r>
              <a:rPr lang="en-US" baseline="30000" dirty="0"/>
              <a:t>st</a:t>
            </a:r>
            <a:r>
              <a:rPr lang="en-US" baseline="0" dirty="0"/>
              <a:t> rotation</a:t>
            </a:r>
            <a:endParaRPr lang="en-US" dirty="0"/>
          </a:p>
          <a:p>
            <a:pPr marL="176679" indent="-176679">
              <a:buFont typeface="Arial" panose="020B0604020202020204" pitchFamily="34" charset="0"/>
              <a:buChar char="•"/>
            </a:pPr>
            <a:r>
              <a:rPr lang="en-US" baseline="0" dirty="0"/>
              <a:t>Welcoming remarks</a:t>
            </a:r>
          </a:p>
          <a:p>
            <a:pPr marL="647824" lvl="1" indent="-176679">
              <a:buFont typeface="Arial" panose="020B0604020202020204" pitchFamily="34" charset="0"/>
              <a:buChar char="•"/>
            </a:pPr>
            <a:r>
              <a:rPr lang="en-US" baseline="0" dirty="0"/>
              <a:t>Welcome all of you to Everett Public Schools, we are so excited you chose to join our team!  I enjoyed our time at breakfast this morning and look forward to getting to know each of you as the year unfolds.</a:t>
            </a:r>
          </a:p>
          <a:p>
            <a:pPr marL="176679" indent="-176679">
              <a:buFont typeface="Arial" panose="020B0604020202020204" pitchFamily="34" charset="0"/>
              <a:buChar char="•"/>
            </a:pPr>
            <a:r>
              <a:rPr lang="en-US" baseline="0" dirty="0"/>
              <a:t>Overview of agenda </a:t>
            </a:r>
          </a:p>
          <a:p>
            <a:pPr marL="647824" lvl="1" indent="-176679">
              <a:buFont typeface="Arial" panose="020B0604020202020204" pitchFamily="34" charset="0"/>
              <a:buChar char="•"/>
            </a:pPr>
            <a:r>
              <a:rPr lang="en-US" baseline="0" dirty="0"/>
              <a:t>For the next few hours we will be sharing information you will need to “hit the ground running” once you complete this two-day experience!</a:t>
            </a:r>
          </a:p>
          <a:p>
            <a:pPr marL="647824" lvl="1" indent="-176679">
              <a:buFont typeface="Arial" panose="020B0604020202020204" pitchFamily="34" charset="0"/>
              <a:buChar char="•"/>
            </a:pPr>
            <a:r>
              <a:rPr lang="en-US" baseline="0" dirty="0"/>
              <a:t>To keep it interesting , following my opening remarks, we will break you up into groups of 5 and move you through 4 rotations, culminating our time together with the Finance and Business Services team</a:t>
            </a:r>
          </a:p>
        </p:txBody>
      </p:sp>
      <p:sp>
        <p:nvSpPr>
          <p:cNvPr id="4" name="Slide Number Placeholder 3"/>
          <p:cNvSpPr>
            <a:spLocks noGrp="1"/>
          </p:cNvSpPr>
          <p:nvPr>
            <p:ph type="sldNum" sz="quarter" idx="10"/>
          </p:nvPr>
        </p:nvSpPr>
        <p:spPr/>
        <p:txBody>
          <a:bodyPr/>
          <a:lstStyle/>
          <a:p>
            <a:fld id="{5D278A8B-08C7-9F46-93BF-5A384DF5C06C}" type="slidenum">
              <a:rPr lang="en-US" smtClean="0"/>
              <a:t>1</a:t>
            </a:fld>
            <a:endParaRPr lang="en-US" dirty="0"/>
          </a:p>
        </p:txBody>
      </p:sp>
    </p:spTree>
    <p:extLst>
      <p:ext uri="{BB962C8B-B14F-4D97-AF65-F5344CB8AC3E}">
        <p14:creationId xmlns:p14="http://schemas.microsoft.com/office/powerpoint/2010/main" val="27657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Randi</a:t>
            </a:r>
          </a:p>
        </p:txBody>
      </p:sp>
      <p:sp>
        <p:nvSpPr>
          <p:cNvPr id="4" name="Slide Number Placeholder 3"/>
          <p:cNvSpPr>
            <a:spLocks noGrp="1"/>
          </p:cNvSpPr>
          <p:nvPr>
            <p:ph type="sldNum" sz="quarter" idx="10"/>
          </p:nvPr>
        </p:nvSpPr>
        <p:spPr/>
        <p:txBody>
          <a:bodyPr/>
          <a:lstStyle/>
          <a:p>
            <a:fld id="{5D278A8B-08C7-9F46-93BF-5A384DF5C06C}" type="slidenum">
              <a:rPr lang="en-US" smtClean="0"/>
              <a:t>10</a:t>
            </a:fld>
            <a:endParaRPr lang="en-US" dirty="0"/>
          </a:p>
        </p:txBody>
      </p:sp>
    </p:spTree>
    <p:extLst>
      <p:ext uri="{BB962C8B-B14F-4D97-AF65-F5344CB8AC3E}">
        <p14:creationId xmlns:p14="http://schemas.microsoft.com/office/powerpoint/2010/main" val="4136892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Randi</a:t>
            </a:r>
          </a:p>
        </p:txBody>
      </p:sp>
      <p:sp>
        <p:nvSpPr>
          <p:cNvPr id="4" name="Slide Number Placeholder 3"/>
          <p:cNvSpPr>
            <a:spLocks noGrp="1"/>
          </p:cNvSpPr>
          <p:nvPr>
            <p:ph type="sldNum" sz="quarter" idx="10"/>
          </p:nvPr>
        </p:nvSpPr>
        <p:spPr/>
        <p:txBody>
          <a:bodyPr/>
          <a:lstStyle/>
          <a:p>
            <a:fld id="{5D278A8B-08C7-9F46-93BF-5A384DF5C06C}" type="slidenum">
              <a:rPr lang="en-US" smtClean="0"/>
              <a:t>11</a:t>
            </a:fld>
            <a:endParaRPr lang="en-US" dirty="0"/>
          </a:p>
        </p:txBody>
      </p:sp>
    </p:spTree>
    <p:extLst>
      <p:ext uri="{BB962C8B-B14F-4D97-AF65-F5344CB8AC3E}">
        <p14:creationId xmlns:p14="http://schemas.microsoft.com/office/powerpoint/2010/main" val="49435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Randi</a:t>
            </a:r>
          </a:p>
        </p:txBody>
      </p:sp>
      <p:sp>
        <p:nvSpPr>
          <p:cNvPr id="4" name="Slide Number Placeholder 3"/>
          <p:cNvSpPr>
            <a:spLocks noGrp="1"/>
          </p:cNvSpPr>
          <p:nvPr>
            <p:ph type="sldNum" sz="quarter" idx="10"/>
          </p:nvPr>
        </p:nvSpPr>
        <p:spPr/>
        <p:txBody>
          <a:bodyPr/>
          <a:lstStyle/>
          <a:p>
            <a:fld id="{5D278A8B-08C7-9F46-93BF-5A384DF5C06C}" type="slidenum">
              <a:rPr lang="en-US" smtClean="0"/>
              <a:t>12</a:t>
            </a:fld>
            <a:endParaRPr lang="en-US" dirty="0"/>
          </a:p>
        </p:txBody>
      </p:sp>
    </p:spTree>
    <p:extLst>
      <p:ext uri="{BB962C8B-B14F-4D97-AF65-F5344CB8AC3E}">
        <p14:creationId xmlns:p14="http://schemas.microsoft.com/office/powerpoint/2010/main" val="2891638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Mandy will add association leaders and</a:t>
            </a:r>
            <a:r>
              <a:rPr lang="en-US" baseline="0" dirty="0">
                <a:solidFill>
                  <a:srgbClr val="FF0000"/>
                </a:solidFill>
              </a:rPr>
              <a:t> other pertinent information to this slide</a:t>
            </a:r>
          </a:p>
          <a:p>
            <a:endParaRPr lang="en-US" baseline="0" dirty="0">
              <a:solidFill>
                <a:srgbClr val="FF0000"/>
              </a:solidFill>
            </a:endParaRPr>
          </a:p>
          <a:p>
            <a:r>
              <a:rPr lang="en-US" baseline="0" dirty="0">
                <a:solidFill>
                  <a:schemeClr val="tx1"/>
                </a:solidFill>
              </a:rPr>
              <a:t>Jeff will follow last rotation</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5D278A8B-08C7-9F46-93BF-5A384DF5C06C}" type="slidenum">
              <a:rPr lang="en-US" smtClean="0"/>
              <a:t>13</a:t>
            </a:fld>
            <a:endParaRPr lang="en-US" dirty="0"/>
          </a:p>
        </p:txBody>
      </p:sp>
    </p:spTree>
    <p:extLst>
      <p:ext uri="{BB962C8B-B14F-4D97-AF65-F5344CB8AC3E}">
        <p14:creationId xmlns:p14="http://schemas.microsoft.com/office/powerpoint/2010/main" val="751130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Mandy will add association leaders and</a:t>
            </a:r>
            <a:r>
              <a:rPr lang="en-US" baseline="0" dirty="0">
                <a:solidFill>
                  <a:srgbClr val="FF0000"/>
                </a:solidFill>
              </a:rPr>
              <a:t> other pertinent information to this slide</a:t>
            </a:r>
          </a:p>
          <a:p>
            <a:endParaRPr lang="en-US" baseline="0" dirty="0">
              <a:solidFill>
                <a:srgbClr val="FF0000"/>
              </a:solidFill>
            </a:endParaRPr>
          </a:p>
          <a:p>
            <a:r>
              <a:rPr lang="en-US" baseline="0" dirty="0">
                <a:solidFill>
                  <a:schemeClr val="tx1"/>
                </a:solidFill>
              </a:rPr>
              <a:t>Jeff will follow last rotation</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5D278A8B-08C7-9F46-93BF-5A384DF5C06C}" type="slidenum">
              <a:rPr lang="en-US" smtClean="0"/>
              <a:t>14</a:t>
            </a:fld>
            <a:endParaRPr lang="en-US" dirty="0"/>
          </a:p>
        </p:txBody>
      </p:sp>
    </p:spTree>
    <p:extLst>
      <p:ext uri="{BB962C8B-B14F-4D97-AF65-F5344CB8AC3E}">
        <p14:creationId xmlns:p14="http://schemas.microsoft.com/office/powerpoint/2010/main" val="2817171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DK </a:t>
            </a:r>
            <a:endParaRPr lang="en-US" baseline="0" dirty="0"/>
          </a:p>
          <a:p>
            <a:endParaRPr lang="en-US" baseline="0" dirty="0"/>
          </a:p>
          <a:p>
            <a:r>
              <a:rPr lang="en-US" baseline="0" dirty="0"/>
              <a:t>To wrap our time up this morning, I’d like to remind you of the upcoming dates for the New Administrator Academy meetings. This training is designed to provide you with “just-in-time” training throughout your first year.  Peter’s team will be sending more information to you as the dates approach.</a:t>
            </a:r>
          </a:p>
          <a:p>
            <a:endParaRPr lang="en-US" baseline="0" dirty="0"/>
          </a:p>
          <a:p>
            <a:r>
              <a:rPr lang="en-US" b="1" baseline="0" dirty="0"/>
              <a:t>SKIP TO SLIDE 17</a:t>
            </a:r>
          </a:p>
          <a:p>
            <a:endParaRPr lang="en-US" baseline="0" dirty="0"/>
          </a:p>
        </p:txBody>
      </p:sp>
      <p:sp>
        <p:nvSpPr>
          <p:cNvPr id="4" name="Slide Number Placeholder 3"/>
          <p:cNvSpPr>
            <a:spLocks noGrp="1"/>
          </p:cNvSpPr>
          <p:nvPr>
            <p:ph type="sldNum" sz="quarter" idx="10"/>
          </p:nvPr>
        </p:nvSpPr>
        <p:spPr/>
        <p:txBody>
          <a:bodyPr/>
          <a:lstStyle/>
          <a:p>
            <a:fld id="{5D278A8B-08C7-9F46-93BF-5A384DF5C06C}" type="slidenum">
              <a:rPr lang="en-US" smtClean="0"/>
              <a:t>15</a:t>
            </a:fld>
            <a:endParaRPr lang="en-US" dirty="0"/>
          </a:p>
        </p:txBody>
      </p:sp>
    </p:spTree>
    <p:extLst>
      <p:ext uri="{BB962C8B-B14F-4D97-AF65-F5344CB8AC3E}">
        <p14:creationId xmlns:p14="http://schemas.microsoft.com/office/powerpoint/2010/main" val="989831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Add link for Substitute</a:t>
            </a:r>
            <a:r>
              <a:rPr lang="en-US" baseline="0" dirty="0">
                <a:solidFill>
                  <a:srgbClr val="FF0000"/>
                </a:solidFill>
              </a:rPr>
              <a:t> handbook</a:t>
            </a:r>
          </a:p>
          <a:p>
            <a:endParaRPr lang="en-US" baseline="0" dirty="0"/>
          </a:p>
          <a:p>
            <a:r>
              <a:rPr lang="en-US" dirty="0"/>
              <a:t>Make</a:t>
            </a:r>
            <a:r>
              <a:rPr lang="en-US" baseline="0" dirty="0"/>
              <a:t> sure these links go to the updated versions of these documents</a:t>
            </a:r>
          </a:p>
          <a:p>
            <a:endParaRPr lang="en-US" baseline="0" dirty="0"/>
          </a:p>
          <a:p>
            <a:r>
              <a:rPr lang="en-US" baseline="0" dirty="0"/>
              <a:t>A priority during July should be to update the HR forms area – each of you should work with your teams to accomplish this.</a:t>
            </a:r>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16</a:t>
            </a:fld>
            <a:endParaRPr lang="en-US" dirty="0"/>
          </a:p>
        </p:txBody>
      </p:sp>
    </p:spTree>
    <p:extLst>
      <p:ext uri="{BB962C8B-B14F-4D97-AF65-F5344CB8AC3E}">
        <p14:creationId xmlns:p14="http://schemas.microsoft.com/office/powerpoint/2010/main" val="438690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17</a:t>
            </a:fld>
            <a:endParaRPr lang="en-US" dirty="0"/>
          </a:p>
        </p:txBody>
      </p:sp>
    </p:spTree>
    <p:extLst>
      <p:ext uri="{BB962C8B-B14F-4D97-AF65-F5344CB8AC3E}">
        <p14:creationId xmlns:p14="http://schemas.microsoft.com/office/powerpoint/2010/main" val="1534404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DK</a:t>
            </a:r>
          </a:p>
          <a:p>
            <a:endParaRPr lang="en-US" baseline="0" dirty="0"/>
          </a:p>
          <a:p>
            <a:r>
              <a:rPr lang="en-US" baseline="0" dirty="0"/>
              <a:t>I hope you found the information shared today helpful to you and you had an opportunity to get questions answered along the way.</a:t>
            </a:r>
          </a:p>
          <a:p>
            <a:endParaRPr lang="en-US" baseline="0" dirty="0"/>
          </a:p>
          <a:p>
            <a:r>
              <a:rPr lang="en-US" baseline="0" dirty="0"/>
              <a:t>Before you go on your way, are there any further questions you have?</a:t>
            </a:r>
          </a:p>
          <a:p>
            <a:endParaRPr lang="en-US" baseline="0" dirty="0"/>
          </a:p>
          <a:p>
            <a:r>
              <a:rPr lang="en-US" baseline="0" dirty="0"/>
              <a:t>THANK YOU!</a:t>
            </a:r>
            <a:endParaRPr lang="en-US" dirty="0"/>
          </a:p>
          <a:p>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18</a:t>
            </a:fld>
            <a:endParaRPr lang="en-US" dirty="0"/>
          </a:p>
        </p:txBody>
      </p:sp>
    </p:spTree>
    <p:extLst>
      <p:ext uri="{BB962C8B-B14F-4D97-AF65-F5344CB8AC3E}">
        <p14:creationId xmlns:p14="http://schemas.microsoft.com/office/powerpoint/2010/main" val="55812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DK</a:t>
            </a:r>
          </a:p>
          <a:p>
            <a:pPr marL="176679" indent="-176679">
              <a:buFont typeface="Arial" panose="020B0604020202020204" pitchFamily="34" charset="0"/>
              <a:buChar char="•"/>
            </a:pPr>
            <a:r>
              <a:rPr lang="en-US" dirty="0"/>
              <a:t>We have a staff of 20</a:t>
            </a:r>
            <a:r>
              <a:rPr lang="en-US" baseline="0" dirty="0"/>
              <a:t> ready to serve you in HR.</a:t>
            </a:r>
          </a:p>
          <a:p>
            <a:pPr marL="176679" indent="-176679">
              <a:buFont typeface="Arial" panose="020B0604020202020204" pitchFamily="34" charset="0"/>
              <a:buChar char="•"/>
            </a:pPr>
            <a:r>
              <a:rPr lang="en-US" dirty="0"/>
              <a:t>In your folder, you </a:t>
            </a:r>
            <a:r>
              <a:rPr lang="en-US"/>
              <a:t>will find </a:t>
            </a:r>
            <a:r>
              <a:rPr lang="en-US" baseline="0"/>
              <a:t>a detailed </a:t>
            </a:r>
            <a:r>
              <a:rPr lang="en-US" baseline="0" dirty="0"/>
              <a:t>list of  key responsibilities for each staff member, so you know who to call with questions.</a:t>
            </a:r>
          </a:p>
          <a:p>
            <a:pPr marL="176679" indent="-176679">
              <a:buFont typeface="Arial" panose="020B0604020202020204" pitchFamily="34" charset="0"/>
              <a:buChar char="•"/>
            </a:pPr>
            <a:r>
              <a:rPr lang="en-US" baseline="0" dirty="0"/>
              <a:t>Know that no matter what number you call in HR, we will get the answers for you or get you connected with the person who can help you out!</a:t>
            </a:r>
          </a:p>
          <a:p>
            <a:pPr marL="176679" indent="-176679">
              <a:buFont typeface="Arial" panose="020B0604020202020204" pitchFamily="34" charset="0"/>
              <a:buChar char="•"/>
            </a:pPr>
            <a:r>
              <a:rPr lang="en-US" baseline="0" dirty="0"/>
              <a:t>As you can see on the org chart, we have some vacancies in our support staff positions, which we are in the midst of filling – updated materials will be provided as soon as we have a full team!</a:t>
            </a:r>
          </a:p>
          <a:p>
            <a:pPr marL="176679" indent="-176679">
              <a:buFont typeface="Arial" panose="020B0604020202020204" pitchFamily="34" charset="0"/>
              <a:buChar char="•"/>
            </a:pPr>
            <a:r>
              <a:rPr lang="en-US" baseline="0" dirty="0"/>
              <a:t>Additionally, we have provided you with a copy of the PPT to take notes as you hear about each of the topics. The PPT was created to serve as a resource for you to reference when you need the information at a later date with links to access the documents and other information.</a:t>
            </a:r>
          </a:p>
          <a:p>
            <a:endParaRPr lang="en-US" dirty="0"/>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2</a:t>
            </a:fld>
            <a:endParaRPr lang="en-US" dirty="0"/>
          </a:p>
        </p:txBody>
      </p:sp>
    </p:spTree>
    <p:extLst>
      <p:ext uri="{BB962C8B-B14F-4D97-AF65-F5344CB8AC3E}">
        <p14:creationId xmlns:p14="http://schemas.microsoft.com/office/powerpoint/2010/main" val="106701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DK - Today w</a:t>
            </a:r>
            <a:r>
              <a:rPr lang="en-US" baseline="0" dirty="0"/>
              <a:t>e will be highlighting information you will need as you begin your work at your buildings over the summer.</a:t>
            </a:r>
          </a:p>
          <a:p>
            <a:endParaRPr lang="en-US" baseline="0" dirty="0"/>
          </a:p>
          <a:p>
            <a:pPr marL="176679" indent="-176679">
              <a:buFont typeface="Arial" panose="020B0604020202020204" pitchFamily="34" charset="0"/>
              <a:buChar char="•"/>
            </a:pPr>
            <a:r>
              <a:rPr lang="en-US" dirty="0"/>
              <a:t>You</a:t>
            </a:r>
            <a:r>
              <a:rPr lang="en-US" baseline="0" dirty="0"/>
              <a:t> will hear from Mary O’Brien about our relationship with the EEA, the TPEP evaluation cycle, as well as who will support you with the various personnel items you will have the opportunity to encounter along your leadership journey!</a:t>
            </a:r>
          </a:p>
          <a:p>
            <a:pPr marL="176679" indent="-176679">
              <a:buFont typeface="Arial" panose="020B0604020202020204" pitchFamily="34" charset="0"/>
              <a:buChar char="•"/>
            </a:pPr>
            <a:r>
              <a:rPr lang="en-US" baseline="0" dirty="0"/>
              <a:t>Ingrid Stafford will walk you through how to report absences, familiarize you with the professional development system, and get you started on the mandatory </a:t>
            </a:r>
            <a:r>
              <a:rPr lang="en-US" i="1" baseline="0" dirty="0"/>
              <a:t>SafeSchools</a:t>
            </a:r>
            <a:r>
              <a:rPr lang="en-US" baseline="0" dirty="0"/>
              <a:t> training.</a:t>
            </a:r>
          </a:p>
          <a:p>
            <a:pPr marL="176679" indent="-176679">
              <a:buFont typeface="Arial" panose="020B0604020202020204" pitchFamily="34" charset="0"/>
              <a:buChar char="•"/>
            </a:pPr>
            <a:r>
              <a:rPr lang="en-US" baseline="0" dirty="0"/>
              <a:t>Mandy Benson will bring you up to speed on the various classified labor groups and other items associated with our classified employee groups.</a:t>
            </a:r>
          </a:p>
          <a:p>
            <a:pPr marL="176679" indent="-176679" defTabSz="471145">
              <a:buFont typeface="Arial" panose="020B0604020202020204" pitchFamily="34" charset="0"/>
              <a:buChar char="•"/>
              <a:defRPr/>
            </a:pPr>
            <a:r>
              <a:rPr lang="en-US" baseline="0" dirty="0"/>
              <a:t>Randi Seaberg will provide you with important information about your benefits and the upcoming transition to the State Employee Benefits Board (SEBB) along with getting you oriented with the recruiting &amp; hiring process, so you can begin filling any pending vacancies you may have at your various locations.</a:t>
            </a:r>
          </a:p>
          <a:p>
            <a:pPr marL="176679" indent="-176679">
              <a:buFont typeface="Arial" panose="020B0604020202020204" pitchFamily="34" charset="0"/>
              <a:buChar char="•"/>
            </a:pPr>
            <a:r>
              <a:rPr lang="en-US" baseline="0" dirty="0"/>
              <a:t>And, Jeff Moore, our Chief Financial Officer, and his team will share information from the Finance and Business area.</a:t>
            </a:r>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3</a:t>
            </a:fld>
            <a:endParaRPr lang="en-US" dirty="0"/>
          </a:p>
        </p:txBody>
      </p:sp>
    </p:spTree>
    <p:extLst>
      <p:ext uri="{BB962C8B-B14F-4D97-AF65-F5344CB8AC3E}">
        <p14:creationId xmlns:p14="http://schemas.microsoft.com/office/powerpoint/2010/main" val="385165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DK -  Here’s how it will work:</a:t>
            </a:r>
          </a:p>
          <a:p>
            <a:pPr marL="176679" indent="-176679">
              <a:buFont typeface="Arial" panose="020B0604020202020204" pitchFamily="34" charset="0"/>
              <a:buChar char="•"/>
            </a:pPr>
            <a:r>
              <a:rPr lang="en-US" dirty="0"/>
              <a:t>You should have a colored dot</a:t>
            </a:r>
            <a:r>
              <a:rPr lang="en-US" baseline="0" dirty="0"/>
              <a:t> </a:t>
            </a:r>
            <a:r>
              <a:rPr lang="en-US" baseline="0" dirty="0">
                <a:solidFill>
                  <a:srgbClr val="FF0000"/>
                </a:solidFill>
              </a:rPr>
              <a:t>(or whatever you pick to assign them to a group) </a:t>
            </a:r>
            <a:r>
              <a:rPr lang="en-US" baseline="0" dirty="0">
                <a:solidFill>
                  <a:schemeClr val="tx1"/>
                </a:solidFill>
              </a:rPr>
              <a:t>on your folder to identify which group you are in:</a:t>
            </a:r>
          </a:p>
          <a:p>
            <a:pPr marL="647824" lvl="1" indent="-176679">
              <a:buFont typeface="Arial" panose="020B0604020202020204" pitchFamily="34" charset="0"/>
              <a:buChar char="•"/>
            </a:pPr>
            <a:r>
              <a:rPr lang="en-US" baseline="0" dirty="0">
                <a:solidFill>
                  <a:schemeClr val="tx1"/>
                </a:solidFill>
              </a:rPr>
              <a:t>Group 1 is yellow and will start with Mary,</a:t>
            </a:r>
          </a:p>
          <a:p>
            <a:pPr marL="647824" lvl="1" indent="-176679">
              <a:buFont typeface="Arial" panose="020B0604020202020204" pitchFamily="34" charset="0"/>
              <a:buChar char="•"/>
            </a:pPr>
            <a:r>
              <a:rPr lang="en-US" baseline="0" dirty="0">
                <a:solidFill>
                  <a:schemeClr val="tx1"/>
                </a:solidFill>
              </a:rPr>
              <a:t>Group 2 is blue and will start with Ingrid,</a:t>
            </a:r>
          </a:p>
          <a:p>
            <a:pPr marL="647824" lvl="1" indent="-176679">
              <a:buFont typeface="Arial" panose="020B0604020202020204" pitchFamily="34" charset="0"/>
              <a:buChar char="•"/>
            </a:pPr>
            <a:r>
              <a:rPr lang="en-US" baseline="0" dirty="0">
                <a:solidFill>
                  <a:schemeClr val="tx1"/>
                </a:solidFill>
              </a:rPr>
              <a:t>Group 3 is red and will start with Mandy,</a:t>
            </a:r>
          </a:p>
          <a:p>
            <a:pPr marL="647824" lvl="1" indent="-176679">
              <a:buFont typeface="Arial" panose="020B0604020202020204" pitchFamily="34" charset="0"/>
              <a:buChar char="•"/>
            </a:pPr>
            <a:r>
              <a:rPr lang="en-US" baseline="0" dirty="0">
                <a:solidFill>
                  <a:schemeClr val="tx1"/>
                </a:solidFill>
              </a:rPr>
              <a:t>Group 4 is green and will start with Randi.</a:t>
            </a:r>
          </a:p>
          <a:p>
            <a:pPr marL="176679" indent="-176679">
              <a:buFont typeface="Arial" panose="020B0604020202020204" pitchFamily="34" charset="0"/>
              <a:buChar char="•"/>
            </a:pPr>
            <a:r>
              <a:rPr lang="en-US" dirty="0">
                <a:solidFill>
                  <a:schemeClr val="tx1"/>
                </a:solidFill>
              </a:rPr>
              <a:t>The rotations will be held in</a:t>
            </a:r>
            <a:r>
              <a:rPr lang="en-US" baseline="0" dirty="0">
                <a:solidFill>
                  <a:schemeClr val="tx1"/>
                </a:solidFill>
              </a:rPr>
              <a:t> </a:t>
            </a:r>
            <a:r>
              <a:rPr lang="en-US" dirty="0">
                <a:solidFill>
                  <a:schemeClr val="tx1"/>
                </a:solidFill>
              </a:rPr>
              <a:t>classrooms</a:t>
            </a:r>
            <a:r>
              <a:rPr lang="en-US" baseline="0" dirty="0">
                <a:solidFill>
                  <a:schemeClr val="tx1"/>
                </a:solidFill>
              </a:rPr>
              <a:t> that are identified with each color</a:t>
            </a:r>
            <a:endParaRPr lang="en-US" dirty="0">
              <a:solidFill>
                <a:schemeClr val="tx1"/>
              </a:solidFill>
            </a:endParaRPr>
          </a:p>
          <a:p>
            <a:pPr marL="176679" indent="-176679">
              <a:buFont typeface="Arial" panose="020B0604020202020204" pitchFamily="34" charset="0"/>
              <a:buChar char="•"/>
            </a:pPr>
            <a:r>
              <a:rPr lang="en-US" dirty="0">
                <a:solidFill>
                  <a:schemeClr val="tx1"/>
                </a:solidFill>
              </a:rPr>
              <a:t>Each rotation will last 20 minutes and you will have 5 minutes between</a:t>
            </a:r>
            <a:r>
              <a:rPr lang="en-US" baseline="0" dirty="0">
                <a:solidFill>
                  <a:schemeClr val="tx1"/>
                </a:solidFill>
              </a:rPr>
              <a:t> rotations to get to your next topic..</a:t>
            </a:r>
          </a:p>
          <a:p>
            <a:pPr marL="176679" indent="-176679">
              <a:buFont typeface="Arial" panose="020B0604020202020204" pitchFamily="34" charset="0"/>
              <a:buChar char="•"/>
            </a:pPr>
            <a:r>
              <a:rPr lang="en-US" baseline="0" dirty="0">
                <a:solidFill>
                  <a:schemeClr val="tx1"/>
                </a:solidFill>
              </a:rPr>
              <a:t>Once you have completed the 4 rotations we will reconvene in the Library  to hear from finance and business and wrap with Q &amp; A.</a:t>
            </a:r>
          </a:p>
          <a:p>
            <a:endParaRPr lang="en-US" baseline="0" dirty="0">
              <a:solidFill>
                <a:schemeClr val="tx1"/>
              </a:solidFill>
            </a:endParaRPr>
          </a:p>
          <a:p>
            <a:r>
              <a:rPr lang="en-US" baseline="0" dirty="0">
                <a:solidFill>
                  <a:schemeClr val="tx1"/>
                </a:solidFill>
              </a:rPr>
              <a:t>Let’s get started!</a:t>
            </a:r>
          </a:p>
        </p:txBody>
      </p:sp>
      <p:sp>
        <p:nvSpPr>
          <p:cNvPr id="4" name="Slide Number Placeholder 3"/>
          <p:cNvSpPr>
            <a:spLocks noGrp="1"/>
          </p:cNvSpPr>
          <p:nvPr>
            <p:ph type="sldNum" sz="quarter" idx="10"/>
          </p:nvPr>
        </p:nvSpPr>
        <p:spPr/>
        <p:txBody>
          <a:bodyPr/>
          <a:lstStyle/>
          <a:p>
            <a:fld id="{5D278A8B-08C7-9F46-93BF-5A384DF5C06C}" type="slidenum">
              <a:rPr lang="en-US" smtClean="0"/>
              <a:t>4</a:t>
            </a:fld>
            <a:endParaRPr lang="en-US" dirty="0"/>
          </a:p>
        </p:txBody>
      </p:sp>
    </p:spTree>
    <p:extLst>
      <p:ext uri="{BB962C8B-B14F-4D97-AF65-F5344CB8AC3E}">
        <p14:creationId xmlns:p14="http://schemas.microsoft.com/office/powerpoint/2010/main" val="80810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r>
              <a:rPr lang="en-US" baseline="0" dirty="0"/>
              <a:t> – some notes that by be of help:</a:t>
            </a:r>
          </a:p>
          <a:p>
            <a:endParaRPr lang="en-US" baseline="0" dirty="0"/>
          </a:p>
          <a:p>
            <a:pPr marL="171450" indent="-171450">
              <a:buFont typeface="Arial" panose="020B0604020202020204" pitchFamily="34" charset="0"/>
              <a:buChar char="•"/>
            </a:pPr>
            <a:r>
              <a:rPr lang="en-US" dirty="0"/>
              <a:t>You will be receiving information regarding TPEP trainings for the upcoming</a:t>
            </a:r>
            <a:r>
              <a:rPr lang="en-US" baseline="0" dirty="0"/>
              <a:t> school year.</a:t>
            </a:r>
          </a:p>
          <a:p>
            <a:pPr marL="171450" indent="-171450">
              <a:buFont typeface="Arial" panose="020B0604020202020204" pitchFamily="34" charset="0"/>
              <a:buChar char="•"/>
            </a:pPr>
            <a:r>
              <a:rPr lang="en-US" baseline="0" dirty="0"/>
              <a:t>Work with HR to confirm appropriate form to be used for classified, certificated, and administrators – more information will be provided in an August issue of the Principals’ Packet identifying which forms to use as you begin the evaluation cycle in the fall.</a:t>
            </a:r>
          </a:p>
          <a:p>
            <a:pPr marL="171450" indent="-171450">
              <a:buFont typeface="Arial" panose="020B0604020202020204" pitchFamily="34" charset="0"/>
              <a:buChar char="•"/>
            </a:pPr>
            <a:r>
              <a:rPr lang="en-US" baseline="0" dirty="0"/>
              <a:t>We monitor annual evaluation timelines as well. It is important that you complete and submit annual evaluations by the stated deadlines. Forms can be found in DocuShare. We will be updated them during the summer.</a:t>
            </a:r>
          </a:p>
          <a:p>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Need</a:t>
            </a:r>
            <a:r>
              <a:rPr lang="en-US" baseline="0" dirty="0"/>
              <a:t> to make sure the forms are updates for all employee groups – administrators (Debbie); certificated (Mary); classified (Mandy)</a:t>
            </a:r>
          </a:p>
        </p:txBody>
      </p:sp>
      <p:sp>
        <p:nvSpPr>
          <p:cNvPr id="4" name="Slide Number Placeholder 3"/>
          <p:cNvSpPr>
            <a:spLocks noGrp="1"/>
          </p:cNvSpPr>
          <p:nvPr>
            <p:ph type="sldNum" sz="quarter" idx="10"/>
          </p:nvPr>
        </p:nvSpPr>
        <p:spPr/>
        <p:txBody>
          <a:bodyPr/>
          <a:lstStyle/>
          <a:p>
            <a:fld id="{5D278A8B-08C7-9F46-93BF-5A384DF5C06C}" type="slidenum">
              <a:rPr lang="en-US" smtClean="0"/>
              <a:t>5</a:t>
            </a:fld>
            <a:endParaRPr lang="en-US" dirty="0"/>
          </a:p>
        </p:txBody>
      </p:sp>
    </p:spTree>
    <p:extLst>
      <p:ext uri="{BB962C8B-B14F-4D97-AF65-F5344CB8AC3E}">
        <p14:creationId xmlns:p14="http://schemas.microsoft.com/office/powerpoint/2010/main" val="2981410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Mary</a:t>
            </a:r>
          </a:p>
          <a:p>
            <a:endParaRPr lang="en-US" baseline="0" dirty="0"/>
          </a:p>
          <a:p>
            <a:r>
              <a:rPr lang="en-US" baseline="0" dirty="0"/>
              <a:t>We are all available to assist. This provides the key contacts for employee misconduct and performance areas.</a:t>
            </a:r>
          </a:p>
          <a:p>
            <a:endParaRPr lang="en-US" baseline="0" dirty="0"/>
          </a:p>
          <a:p>
            <a:r>
              <a:rPr lang="en-US" baseline="0" dirty="0"/>
              <a:t>HR is here to support you with evaluation and misconduct as you progress through the year. It is the culture in EPS that building administrators have ongoing communications with HR and their region assistant superintendents related to performance and misconduct concerns, so we can support you through the process, as well as keep the association apprised.</a:t>
            </a:r>
          </a:p>
        </p:txBody>
      </p:sp>
      <p:sp>
        <p:nvSpPr>
          <p:cNvPr id="4" name="Slide Number Placeholder 3"/>
          <p:cNvSpPr>
            <a:spLocks noGrp="1"/>
          </p:cNvSpPr>
          <p:nvPr>
            <p:ph type="sldNum" sz="quarter" idx="10"/>
          </p:nvPr>
        </p:nvSpPr>
        <p:spPr/>
        <p:txBody>
          <a:bodyPr/>
          <a:lstStyle/>
          <a:p>
            <a:fld id="{5D278A8B-08C7-9F46-93BF-5A384DF5C06C}" type="slidenum">
              <a:rPr lang="en-US" smtClean="0"/>
              <a:t>6</a:t>
            </a:fld>
            <a:endParaRPr lang="en-US" dirty="0"/>
          </a:p>
        </p:txBody>
      </p:sp>
    </p:spTree>
    <p:extLst>
      <p:ext uri="{BB962C8B-B14F-4D97-AF65-F5344CB8AC3E}">
        <p14:creationId xmlns:p14="http://schemas.microsoft.com/office/powerpoint/2010/main" val="3892696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Ingrid</a:t>
            </a:r>
          </a:p>
          <a:p>
            <a:endParaRPr lang="en-US" dirty="0"/>
          </a:p>
          <a:p>
            <a:r>
              <a:rPr lang="en-US" dirty="0">
                <a:solidFill>
                  <a:srgbClr val="FF0000"/>
                </a:solidFill>
              </a:rPr>
              <a:t>Add</a:t>
            </a:r>
            <a:r>
              <a:rPr lang="en-US" baseline="0" dirty="0">
                <a:solidFill>
                  <a:srgbClr val="FF0000"/>
                </a:solidFill>
              </a:rPr>
              <a:t> links to the various systems on this slide</a:t>
            </a:r>
            <a:endParaRPr lang="en-US" dirty="0">
              <a:solidFill>
                <a:srgbClr val="FF0000"/>
              </a:solidFill>
            </a:endParaRPr>
          </a:p>
        </p:txBody>
      </p:sp>
      <p:sp>
        <p:nvSpPr>
          <p:cNvPr id="4" name="Slide Number Placeholder 3"/>
          <p:cNvSpPr>
            <a:spLocks noGrp="1"/>
          </p:cNvSpPr>
          <p:nvPr>
            <p:ph type="sldNum" sz="quarter" idx="5"/>
          </p:nvPr>
        </p:nvSpPr>
        <p:spPr/>
        <p:txBody>
          <a:bodyPr/>
          <a:lstStyle/>
          <a:p>
            <a:fld id="{5D278A8B-08C7-9F46-93BF-5A384DF5C06C}" type="slidenum">
              <a:rPr lang="en-US" smtClean="0"/>
              <a:t>7</a:t>
            </a:fld>
            <a:endParaRPr lang="en-US" dirty="0"/>
          </a:p>
        </p:txBody>
      </p:sp>
    </p:spTree>
    <p:extLst>
      <p:ext uri="{BB962C8B-B14F-4D97-AF65-F5344CB8AC3E}">
        <p14:creationId xmlns:p14="http://schemas.microsoft.com/office/powerpoint/2010/main" val="309267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Randi</a:t>
            </a:r>
          </a:p>
        </p:txBody>
      </p:sp>
      <p:sp>
        <p:nvSpPr>
          <p:cNvPr id="4" name="Slide Number Placeholder 3"/>
          <p:cNvSpPr>
            <a:spLocks noGrp="1"/>
          </p:cNvSpPr>
          <p:nvPr>
            <p:ph type="sldNum" sz="quarter" idx="10"/>
          </p:nvPr>
        </p:nvSpPr>
        <p:spPr/>
        <p:txBody>
          <a:bodyPr/>
          <a:lstStyle/>
          <a:p>
            <a:fld id="{5D278A8B-08C7-9F46-93BF-5A384DF5C06C}" type="slidenum">
              <a:rPr lang="en-US" smtClean="0"/>
              <a:t>8</a:t>
            </a:fld>
            <a:endParaRPr lang="en-US" dirty="0"/>
          </a:p>
        </p:txBody>
      </p:sp>
    </p:spTree>
    <p:extLst>
      <p:ext uri="{BB962C8B-B14F-4D97-AF65-F5344CB8AC3E}">
        <p14:creationId xmlns:p14="http://schemas.microsoft.com/office/powerpoint/2010/main" val="226007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Randi</a:t>
            </a:r>
          </a:p>
        </p:txBody>
      </p:sp>
      <p:sp>
        <p:nvSpPr>
          <p:cNvPr id="4" name="Slide Number Placeholder 3"/>
          <p:cNvSpPr>
            <a:spLocks noGrp="1"/>
          </p:cNvSpPr>
          <p:nvPr>
            <p:ph type="sldNum" sz="quarter" idx="10"/>
          </p:nvPr>
        </p:nvSpPr>
        <p:spPr/>
        <p:txBody>
          <a:bodyPr/>
          <a:lstStyle/>
          <a:p>
            <a:fld id="{5D278A8B-08C7-9F46-93BF-5A384DF5C06C}" type="slidenum">
              <a:rPr lang="en-US" smtClean="0"/>
              <a:t>9</a:t>
            </a:fld>
            <a:endParaRPr lang="en-US" dirty="0"/>
          </a:p>
        </p:txBody>
      </p:sp>
    </p:spTree>
    <p:extLst>
      <p:ext uri="{BB962C8B-B14F-4D97-AF65-F5344CB8AC3E}">
        <p14:creationId xmlns:p14="http://schemas.microsoft.com/office/powerpoint/2010/main" val="3962805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tent and Objec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E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template-background-ar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434668"/>
          </a:xfrm>
          <a:prstGeom prst="rect">
            <a:avLst/>
          </a:prstGeom>
        </p:spPr>
      </p:pic>
      <p:sp>
        <p:nvSpPr>
          <p:cNvPr id="5" name="Rectangle 4"/>
          <p:cNvSpPr/>
          <p:nvPr userDrawn="1"/>
        </p:nvSpPr>
        <p:spPr>
          <a:xfrm>
            <a:off x="450003" y="898151"/>
            <a:ext cx="8296064" cy="5502650"/>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4">
                    <a:lumMod val="50000"/>
                  </a:schemeClr>
                </a:solidFill>
              </a:rPr>
              <a:t> </a:t>
            </a:r>
          </a:p>
        </p:txBody>
      </p:sp>
      <p:sp>
        <p:nvSpPr>
          <p:cNvPr id="6" name="TextBox 5"/>
          <p:cNvSpPr txBox="1"/>
          <p:nvPr userDrawn="1"/>
        </p:nvSpPr>
        <p:spPr>
          <a:xfrm>
            <a:off x="5622202" y="6488742"/>
            <a:ext cx="3091207" cy="246221"/>
          </a:xfrm>
          <a:prstGeom prst="rect">
            <a:avLst/>
          </a:prstGeom>
          <a:noFill/>
        </p:spPr>
        <p:txBody>
          <a:bodyPr wrap="square" rtlCol="0">
            <a:spAutoFit/>
          </a:bodyPr>
          <a:lstStyle/>
          <a:p>
            <a:pPr algn="r"/>
            <a:r>
              <a:rPr lang="en-US" sz="1000" baseline="0" dirty="0">
                <a:solidFill>
                  <a:schemeClr val="bg1"/>
                </a:solidFill>
                <a:latin typeface="Arial"/>
                <a:cs typeface="Arial"/>
              </a:rPr>
              <a:t>New Administrator HR Orientation   |   </a:t>
            </a:r>
            <a:fld id="{3AFF2A17-0641-4DF3-A723-8F21241D6399}" type="slidenum">
              <a:rPr lang="en-US" sz="1000" baseline="0" smtClean="0">
                <a:solidFill>
                  <a:schemeClr val="bg1"/>
                </a:solidFill>
                <a:latin typeface="Arial"/>
                <a:cs typeface="Arial"/>
              </a:rPr>
              <a:pPr algn="r"/>
              <a:t>‹#›</a:t>
            </a:fld>
            <a:r>
              <a:rPr lang="en-US" sz="1000" baseline="0" dirty="0">
                <a:solidFill>
                  <a:schemeClr val="bg1"/>
                </a:solidFill>
                <a:latin typeface="Arial"/>
                <a:cs typeface="Arial"/>
              </a:rPr>
              <a:t>	</a:t>
            </a:r>
          </a:p>
        </p:txBody>
      </p:sp>
      <p:pic>
        <p:nvPicPr>
          <p:cNvPr id="7" name="Picture 6" descr="eps-icon-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669" y="23285"/>
            <a:ext cx="831398" cy="790172"/>
          </a:xfrm>
          <a:prstGeom prst="rect">
            <a:avLst/>
          </a:prstGeom>
        </p:spPr>
      </p:pic>
      <p:sp>
        <p:nvSpPr>
          <p:cNvPr id="9" name="Title 14"/>
          <p:cNvSpPr>
            <a:spLocks noGrp="1"/>
          </p:cNvSpPr>
          <p:nvPr>
            <p:ph type="title"/>
          </p:nvPr>
        </p:nvSpPr>
        <p:spPr>
          <a:xfrm>
            <a:off x="602285" y="1085909"/>
            <a:ext cx="2744206" cy="17555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0" name="Content Placeholder 15"/>
          <p:cNvSpPr>
            <a:spLocks noGrp="1"/>
          </p:cNvSpPr>
          <p:nvPr>
            <p:ph idx="1"/>
          </p:nvPr>
        </p:nvSpPr>
        <p:spPr>
          <a:xfrm>
            <a:off x="3498774" y="1085910"/>
            <a:ext cx="5089750" cy="507519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ext Placeholder 16"/>
          <p:cNvSpPr>
            <a:spLocks noGrp="1"/>
          </p:cNvSpPr>
          <p:nvPr>
            <p:ph type="body" sz="half" idx="2"/>
          </p:nvPr>
        </p:nvSpPr>
        <p:spPr>
          <a:xfrm>
            <a:off x="602285" y="3029192"/>
            <a:ext cx="2744206" cy="312349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61872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E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template-background-ar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434668"/>
          </a:xfrm>
          <a:prstGeom prst="rect">
            <a:avLst/>
          </a:prstGeom>
        </p:spPr>
      </p:pic>
      <p:sp>
        <p:nvSpPr>
          <p:cNvPr id="5" name="Rectangle 4"/>
          <p:cNvSpPr/>
          <p:nvPr userDrawn="1"/>
        </p:nvSpPr>
        <p:spPr>
          <a:xfrm>
            <a:off x="450003" y="898151"/>
            <a:ext cx="8296064" cy="5502650"/>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4">
                    <a:lumMod val="50000"/>
                  </a:schemeClr>
                </a:solidFill>
              </a:rPr>
              <a:t> </a:t>
            </a:r>
          </a:p>
        </p:txBody>
      </p:sp>
      <p:sp>
        <p:nvSpPr>
          <p:cNvPr id="6" name="TextBox 5"/>
          <p:cNvSpPr txBox="1"/>
          <p:nvPr userDrawn="1"/>
        </p:nvSpPr>
        <p:spPr>
          <a:xfrm>
            <a:off x="5622202" y="6488742"/>
            <a:ext cx="3091207" cy="246221"/>
          </a:xfrm>
          <a:prstGeom prst="rect">
            <a:avLst/>
          </a:prstGeom>
          <a:noFill/>
        </p:spPr>
        <p:txBody>
          <a:bodyPr wrap="square" rtlCol="0">
            <a:spAutoFit/>
          </a:bodyPr>
          <a:lstStyle/>
          <a:p>
            <a:pPr algn="r"/>
            <a:r>
              <a:rPr lang="en-US" sz="1000" baseline="0" dirty="0">
                <a:solidFill>
                  <a:schemeClr val="bg1"/>
                </a:solidFill>
                <a:latin typeface="Arial"/>
                <a:cs typeface="Arial"/>
              </a:rPr>
              <a:t>Board of Directors Workshop   |   </a:t>
            </a:r>
            <a:fld id="{3AFF2A17-0641-4DF3-A723-8F21241D6399}" type="slidenum">
              <a:rPr lang="en-US" sz="1000" baseline="0" smtClean="0">
                <a:solidFill>
                  <a:schemeClr val="bg1"/>
                </a:solidFill>
                <a:latin typeface="Arial"/>
                <a:cs typeface="Arial"/>
              </a:rPr>
              <a:pPr algn="r"/>
              <a:t>‹#›</a:t>
            </a:fld>
            <a:r>
              <a:rPr lang="en-US" sz="1000" baseline="0" dirty="0">
                <a:solidFill>
                  <a:schemeClr val="bg1"/>
                </a:solidFill>
                <a:latin typeface="Arial"/>
                <a:cs typeface="Arial"/>
              </a:rPr>
              <a:t>	</a:t>
            </a:r>
          </a:p>
        </p:txBody>
      </p:sp>
      <p:pic>
        <p:nvPicPr>
          <p:cNvPr id="7" name="Picture 6" descr="eps-icon-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669" y="23285"/>
            <a:ext cx="831398" cy="790172"/>
          </a:xfrm>
          <a:prstGeom prst="rect">
            <a:avLst/>
          </a:prstGeom>
        </p:spPr>
      </p:pic>
      <p:sp>
        <p:nvSpPr>
          <p:cNvPr id="9" name="Title 1"/>
          <p:cNvSpPr>
            <a:spLocks noGrp="1"/>
          </p:cNvSpPr>
          <p:nvPr>
            <p:ph type="title" hasCustomPrompt="1"/>
          </p:nvPr>
        </p:nvSpPr>
        <p:spPr>
          <a:xfrm>
            <a:off x="1860655" y="4794898"/>
            <a:ext cx="5486400" cy="566738"/>
          </a:xfrm>
          <a:prstGeom prst="rect">
            <a:avLst/>
          </a:prstGeom>
        </p:spPr>
        <p:txBody>
          <a:bodyPr/>
          <a:lstStyle>
            <a:lvl1pPr algn="l">
              <a:defRPr sz="2000" b="1">
                <a:latin typeface="Arial" panose="020B0604020202020204" pitchFamily="34" charset="0"/>
                <a:cs typeface="Arial" panose="020B0604020202020204" pitchFamily="34" charset="0"/>
              </a:defRPr>
            </a:lvl1pPr>
          </a:lstStyle>
          <a:p>
            <a:r>
              <a:rPr lang="en-US" dirty="0" err="1"/>
              <a:t>Ckalsdjfosdjfsdslkjsal</a:t>
            </a:r>
            <a:endParaRPr lang="en-US" dirty="0"/>
          </a:p>
        </p:txBody>
      </p:sp>
      <p:sp>
        <p:nvSpPr>
          <p:cNvPr id="10" name="Picture Placeholder 2"/>
          <p:cNvSpPr>
            <a:spLocks noGrp="1"/>
          </p:cNvSpPr>
          <p:nvPr>
            <p:ph type="pic" idx="1"/>
          </p:nvPr>
        </p:nvSpPr>
        <p:spPr>
          <a:xfrm>
            <a:off x="1860655" y="1137298"/>
            <a:ext cx="5486400" cy="365760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ext Placeholder 3"/>
          <p:cNvSpPr>
            <a:spLocks noGrp="1"/>
          </p:cNvSpPr>
          <p:nvPr>
            <p:ph type="body" sz="half" idx="2" hasCustomPrompt="1"/>
          </p:nvPr>
        </p:nvSpPr>
        <p:spPr>
          <a:xfrm>
            <a:off x="1860655" y="5361636"/>
            <a:ext cx="5486400" cy="804862"/>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klasjdflksjfs</a:t>
            </a:r>
            <a:endParaRPr lang="en-US" dirty="0"/>
          </a:p>
        </p:txBody>
      </p:sp>
    </p:spTree>
    <p:extLst>
      <p:ext uri="{BB962C8B-B14F-4D97-AF65-F5344CB8AC3E}">
        <p14:creationId xmlns:p14="http://schemas.microsoft.com/office/powerpoint/2010/main" val="264053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itles and Photo">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E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template-background-ar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434668"/>
          </a:xfrm>
          <a:prstGeom prst="rect">
            <a:avLst/>
          </a:prstGeom>
        </p:spPr>
      </p:pic>
      <p:sp>
        <p:nvSpPr>
          <p:cNvPr id="5" name="Rectangle 4"/>
          <p:cNvSpPr/>
          <p:nvPr userDrawn="1"/>
        </p:nvSpPr>
        <p:spPr>
          <a:xfrm>
            <a:off x="450003" y="898151"/>
            <a:ext cx="8296064" cy="5502650"/>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4">
                    <a:lumMod val="50000"/>
                  </a:schemeClr>
                </a:solidFill>
              </a:rPr>
              <a:t> </a:t>
            </a:r>
          </a:p>
        </p:txBody>
      </p:sp>
      <p:sp>
        <p:nvSpPr>
          <p:cNvPr id="6" name="TextBox 5"/>
          <p:cNvSpPr txBox="1"/>
          <p:nvPr userDrawn="1"/>
        </p:nvSpPr>
        <p:spPr>
          <a:xfrm>
            <a:off x="5622202" y="6488742"/>
            <a:ext cx="3091207" cy="246221"/>
          </a:xfrm>
          <a:prstGeom prst="rect">
            <a:avLst/>
          </a:prstGeom>
          <a:noFill/>
        </p:spPr>
        <p:txBody>
          <a:bodyPr wrap="square" rtlCol="0">
            <a:spAutoFit/>
          </a:bodyPr>
          <a:lstStyle/>
          <a:p>
            <a:pPr algn="r"/>
            <a:r>
              <a:rPr lang="en-US" sz="1000" baseline="0" dirty="0">
                <a:solidFill>
                  <a:schemeClr val="bg1"/>
                </a:solidFill>
                <a:latin typeface="Arial"/>
                <a:cs typeface="Arial"/>
              </a:rPr>
              <a:t>Board of Directors Workshop   |   </a:t>
            </a:r>
            <a:fld id="{3AFF2A17-0641-4DF3-A723-8F21241D6399}" type="slidenum">
              <a:rPr lang="en-US" sz="1000" baseline="0" smtClean="0">
                <a:solidFill>
                  <a:schemeClr val="bg1"/>
                </a:solidFill>
                <a:latin typeface="Arial"/>
                <a:cs typeface="Arial"/>
              </a:rPr>
              <a:pPr algn="r"/>
              <a:t>‹#›</a:t>
            </a:fld>
            <a:r>
              <a:rPr lang="en-US" sz="1000" baseline="0" dirty="0">
                <a:solidFill>
                  <a:schemeClr val="bg1"/>
                </a:solidFill>
                <a:latin typeface="Arial"/>
                <a:cs typeface="Arial"/>
              </a:rPr>
              <a:t>	</a:t>
            </a:r>
          </a:p>
        </p:txBody>
      </p:sp>
      <p:pic>
        <p:nvPicPr>
          <p:cNvPr id="7" name="Picture 6" descr="eps-icon-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669" y="23285"/>
            <a:ext cx="831398" cy="790172"/>
          </a:xfrm>
          <a:prstGeom prst="rect">
            <a:avLst/>
          </a:prstGeom>
        </p:spPr>
      </p:pic>
      <p:sp>
        <p:nvSpPr>
          <p:cNvPr id="13" name="Text Placeholder 2"/>
          <p:cNvSpPr>
            <a:spLocks noGrp="1"/>
          </p:cNvSpPr>
          <p:nvPr>
            <p:ph type="body" idx="1"/>
          </p:nvPr>
        </p:nvSpPr>
        <p:spPr>
          <a:xfrm>
            <a:off x="632389" y="1310706"/>
            <a:ext cx="3732601" cy="63976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Content Placeholder 3"/>
          <p:cNvSpPr>
            <a:spLocks noGrp="1"/>
          </p:cNvSpPr>
          <p:nvPr>
            <p:ph sz="half" idx="2"/>
          </p:nvPr>
        </p:nvSpPr>
        <p:spPr>
          <a:xfrm>
            <a:off x="632389" y="1950468"/>
            <a:ext cx="3732601" cy="39512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3"/>
          </p:nvPr>
        </p:nvSpPr>
        <p:spPr>
          <a:xfrm>
            <a:off x="4820273" y="1310706"/>
            <a:ext cx="3734068" cy="63976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5"/>
          <p:cNvSpPr>
            <a:spLocks noGrp="1"/>
          </p:cNvSpPr>
          <p:nvPr>
            <p:ph sz="quarter" idx="4"/>
          </p:nvPr>
        </p:nvSpPr>
        <p:spPr>
          <a:xfrm>
            <a:off x="4820273" y="1950468"/>
            <a:ext cx="3734068" cy="39512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157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E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template-background-ar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434668"/>
          </a:xfrm>
          <a:prstGeom prst="rect">
            <a:avLst/>
          </a:prstGeom>
        </p:spPr>
      </p:pic>
      <p:sp>
        <p:nvSpPr>
          <p:cNvPr id="5" name="Rectangle 4"/>
          <p:cNvSpPr/>
          <p:nvPr userDrawn="1"/>
        </p:nvSpPr>
        <p:spPr>
          <a:xfrm>
            <a:off x="450003" y="898151"/>
            <a:ext cx="8296064" cy="5502650"/>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4">
                    <a:lumMod val="50000"/>
                  </a:schemeClr>
                </a:solidFill>
              </a:rPr>
              <a:t> </a:t>
            </a:r>
          </a:p>
        </p:txBody>
      </p:sp>
      <p:sp>
        <p:nvSpPr>
          <p:cNvPr id="6" name="TextBox 5"/>
          <p:cNvSpPr txBox="1"/>
          <p:nvPr userDrawn="1"/>
        </p:nvSpPr>
        <p:spPr>
          <a:xfrm>
            <a:off x="5622202" y="6488742"/>
            <a:ext cx="3091207" cy="246221"/>
          </a:xfrm>
          <a:prstGeom prst="rect">
            <a:avLst/>
          </a:prstGeom>
          <a:noFill/>
        </p:spPr>
        <p:txBody>
          <a:bodyPr wrap="square" rtlCol="0">
            <a:spAutoFit/>
          </a:bodyPr>
          <a:lstStyle/>
          <a:p>
            <a:pPr algn="r"/>
            <a:r>
              <a:rPr lang="en-US" sz="1000" baseline="0" dirty="0">
                <a:solidFill>
                  <a:schemeClr val="bg1"/>
                </a:solidFill>
                <a:latin typeface="Arial"/>
                <a:cs typeface="Arial"/>
              </a:rPr>
              <a:t>Board of Directors Workshop   |   </a:t>
            </a:r>
            <a:fld id="{3AFF2A17-0641-4DF3-A723-8F21241D6399}" type="slidenum">
              <a:rPr lang="en-US" sz="1000" baseline="0" smtClean="0">
                <a:solidFill>
                  <a:schemeClr val="bg1"/>
                </a:solidFill>
                <a:latin typeface="Arial"/>
                <a:cs typeface="Arial"/>
              </a:rPr>
              <a:pPr algn="r"/>
              <a:t>‹#›</a:t>
            </a:fld>
            <a:r>
              <a:rPr lang="en-US" sz="1000" baseline="0" dirty="0">
                <a:solidFill>
                  <a:schemeClr val="bg1"/>
                </a:solidFill>
                <a:latin typeface="Arial"/>
                <a:cs typeface="Arial"/>
              </a:rPr>
              <a:t>	</a:t>
            </a:r>
          </a:p>
        </p:txBody>
      </p:sp>
      <p:pic>
        <p:nvPicPr>
          <p:cNvPr id="7" name="Picture 6" descr="eps-icon-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669" y="23285"/>
            <a:ext cx="831398" cy="790172"/>
          </a:xfrm>
          <a:prstGeom prst="rect">
            <a:avLst/>
          </a:prstGeom>
        </p:spPr>
      </p:pic>
      <p:sp>
        <p:nvSpPr>
          <p:cNvPr id="9" name="Rectangle 8"/>
          <p:cNvSpPr/>
          <p:nvPr userDrawn="1"/>
        </p:nvSpPr>
        <p:spPr>
          <a:xfrm>
            <a:off x="603504" y="5285744"/>
            <a:ext cx="4873752" cy="685800"/>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Myriad Pro" panose="020B0503030403020204" pitchFamily="34" charset="0"/>
            </a:endParaRPr>
          </a:p>
        </p:txBody>
      </p:sp>
      <p:sp>
        <p:nvSpPr>
          <p:cNvPr id="10" name="Media Placeholder 8"/>
          <p:cNvSpPr>
            <a:spLocks noGrp="1"/>
          </p:cNvSpPr>
          <p:nvPr>
            <p:ph type="media" sz="quarter" idx="13"/>
          </p:nvPr>
        </p:nvSpPr>
        <p:spPr>
          <a:xfrm>
            <a:off x="595263" y="1323344"/>
            <a:ext cx="4873752" cy="3812822"/>
          </a:xfrm>
          <a:prstGeom prst="rect">
            <a:avLst/>
          </a:prstGeom>
        </p:spPr>
        <p:txBody>
          <a:bodyPr/>
          <a:lstStyle>
            <a:lvl1pPr>
              <a:buNone/>
              <a:defRPr>
                <a:latin typeface="Arial" panose="020B0604020202020204" pitchFamily="34" charset="0"/>
                <a:cs typeface="Arial" panose="020B0604020202020204" pitchFamily="34" charset="0"/>
              </a:defRPr>
            </a:lvl1pPr>
          </a:lstStyle>
          <a:p>
            <a:r>
              <a:rPr lang="en-US" dirty="0"/>
              <a:t>Click icon to add media</a:t>
            </a:r>
          </a:p>
        </p:txBody>
      </p:sp>
      <p:sp>
        <p:nvSpPr>
          <p:cNvPr id="11" name="Text Placeholder 10"/>
          <p:cNvSpPr>
            <a:spLocks noGrp="1"/>
          </p:cNvSpPr>
          <p:nvPr>
            <p:ph type="body" sz="quarter" idx="14"/>
          </p:nvPr>
        </p:nvSpPr>
        <p:spPr>
          <a:xfrm>
            <a:off x="5785104" y="1323344"/>
            <a:ext cx="2819400" cy="4636911"/>
          </a:xfrm>
          <a:prstGeom prst="rect">
            <a:avLst/>
          </a:prstGeo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338890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Title bar, Conte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E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template-background-ar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434668"/>
          </a:xfrm>
          <a:prstGeom prst="rect">
            <a:avLst/>
          </a:prstGeom>
        </p:spPr>
      </p:pic>
      <p:sp>
        <p:nvSpPr>
          <p:cNvPr id="5" name="Rectangle 4"/>
          <p:cNvSpPr/>
          <p:nvPr userDrawn="1"/>
        </p:nvSpPr>
        <p:spPr>
          <a:xfrm>
            <a:off x="450003" y="898151"/>
            <a:ext cx="8296064" cy="5502650"/>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4">
                    <a:lumMod val="50000"/>
                  </a:schemeClr>
                </a:solidFill>
              </a:rPr>
              <a:t> </a:t>
            </a:r>
          </a:p>
        </p:txBody>
      </p:sp>
      <p:sp>
        <p:nvSpPr>
          <p:cNvPr id="6" name="TextBox 5"/>
          <p:cNvSpPr txBox="1"/>
          <p:nvPr userDrawn="1"/>
        </p:nvSpPr>
        <p:spPr>
          <a:xfrm>
            <a:off x="5622202" y="6488742"/>
            <a:ext cx="3091207" cy="246221"/>
          </a:xfrm>
          <a:prstGeom prst="rect">
            <a:avLst/>
          </a:prstGeom>
          <a:noFill/>
        </p:spPr>
        <p:txBody>
          <a:bodyPr wrap="square" rtlCol="0">
            <a:spAutoFit/>
          </a:bodyPr>
          <a:lstStyle/>
          <a:p>
            <a:pPr algn="r"/>
            <a:r>
              <a:rPr lang="en-US" sz="1000" baseline="0" dirty="0">
                <a:solidFill>
                  <a:schemeClr val="bg1"/>
                </a:solidFill>
                <a:latin typeface="Arial"/>
                <a:cs typeface="Arial"/>
              </a:rPr>
              <a:t>Board of Directors Workshop   |   </a:t>
            </a:r>
            <a:fld id="{3AFF2A17-0641-4DF3-A723-8F21241D6399}" type="slidenum">
              <a:rPr lang="en-US" sz="1000" baseline="0" smtClean="0">
                <a:solidFill>
                  <a:schemeClr val="bg1"/>
                </a:solidFill>
                <a:latin typeface="Arial"/>
                <a:cs typeface="Arial"/>
              </a:rPr>
              <a:pPr algn="r"/>
              <a:t>‹#›</a:t>
            </a:fld>
            <a:r>
              <a:rPr lang="en-US" sz="1000" baseline="0" dirty="0">
                <a:solidFill>
                  <a:schemeClr val="bg1"/>
                </a:solidFill>
                <a:latin typeface="Arial"/>
                <a:cs typeface="Arial"/>
              </a:rPr>
              <a:t>	</a:t>
            </a:r>
          </a:p>
        </p:txBody>
      </p:sp>
      <p:pic>
        <p:nvPicPr>
          <p:cNvPr id="7" name="Picture 6" descr="eps-icon-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669" y="23285"/>
            <a:ext cx="831398" cy="790172"/>
          </a:xfrm>
          <a:prstGeom prst="rect">
            <a:avLst/>
          </a:prstGeom>
        </p:spPr>
      </p:pic>
      <p:sp>
        <p:nvSpPr>
          <p:cNvPr id="9" name="Title 1"/>
          <p:cNvSpPr>
            <a:spLocks noGrp="1"/>
          </p:cNvSpPr>
          <p:nvPr>
            <p:ph type="title"/>
          </p:nvPr>
        </p:nvSpPr>
        <p:spPr>
          <a:xfrm>
            <a:off x="1792288" y="4725588"/>
            <a:ext cx="5486400" cy="566738"/>
          </a:xfrm>
          <a:prstGeom prst="rect">
            <a:avLst/>
          </a:prstGeom>
          <a:solidFill>
            <a:srgbClr val="00447B"/>
          </a:solidFill>
        </p:spPr>
        <p:txBody>
          <a:bodyPr anchor="b">
            <a:normAutofit/>
          </a:bodyPr>
          <a:lstStyle>
            <a:lvl1pPr algn="ctr">
              <a:lnSpc>
                <a:spcPct val="200000"/>
              </a:lnSpc>
              <a:defRPr sz="1800" b="0" i="1">
                <a:solidFill>
                  <a:schemeClr val="bg1">
                    <a:lumMod val="8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Picture Placeholder 2"/>
          <p:cNvSpPr>
            <a:spLocks noGrp="1"/>
          </p:cNvSpPr>
          <p:nvPr>
            <p:ph type="pic" idx="1"/>
          </p:nvPr>
        </p:nvSpPr>
        <p:spPr>
          <a:xfrm>
            <a:off x="1792288" y="1229115"/>
            <a:ext cx="5486400" cy="3423448"/>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ext Placeholder 3"/>
          <p:cNvSpPr>
            <a:spLocks noGrp="1"/>
          </p:cNvSpPr>
          <p:nvPr>
            <p:ph type="body" sz="half" idx="2"/>
          </p:nvPr>
        </p:nvSpPr>
        <p:spPr>
          <a:xfrm>
            <a:off x="1792288" y="5487588"/>
            <a:ext cx="5486400" cy="60960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1372799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E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template-background-ar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434668"/>
          </a:xfrm>
          <a:prstGeom prst="rect">
            <a:avLst/>
          </a:prstGeom>
        </p:spPr>
      </p:pic>
      <p:sp>
        <p:nvSpPr>
          <p:cNvPr id="5" name="Rectangle 4"/>
          <p:cNvSpPr/>
          <p:nvPr userDrawn="1"/>
        </p:nvSpPr>
        <p:spPr>
          <a:xfrm>
            <a:off x="450003" y="898151"/>
            <a:ext cx="8296064" cy="5502650"/>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4">
                    <a:lumMod val="50000"/>
                  </a:schemeClr>
                </a:solidFill>
              </a:rPr>
              <a:t> </a:t>
            </a:r>
          </a:p>
        </p:txBody>
      </p:sp>
      <p:sp>
        <p:nvSpPr>
          <p:cNvPr id="6" name="TextBox 5"/>
          <p:cNvSpPr txBox="1"/>
          <p:nvPr userDrawn="1"/>
        </p:nvSpPr>
        <p:spPr>
          <a:xfrm>
            <a:off x="5622202" y="6488742"/>
            <a:ext cx="3091207" cy="246221"/>
          </a:xfrm>
          <a:prstGeom prst="rect">
            <a:avLst/>
          </a:prstGeom>
          <a:noFill/>
        </p:spPr>
        <p:txBody>
          <a:bodyPr wrap="square" rtlCol="0">
            <a:spAutoFit/>
          </a:bodyPr>
          <a:lstStyle/>
          <a:p>
            <a:pPr algn="r"/>
            <a:r>
              <a:rPr lang="en-US" sz="1000" baseline="0" dirty="0">
                <a:solidFill>
                  <a:schemeClr val="bg1"/>
                </a:solidFill>
                <a:latin typeface="Arial"/>
                <a:cs typeface="Arial"/>
              </a:rPr>
              <a:t>Board of Directors Workshop   |   </a:t>
            </a:r>
            <a:fld id="{3AFF2A17-0641-4DF3-A723-8F21241D6399}" type="slidenum">
              <a:rPr lang="en-US" sz="1000" baseline="0" smtClean="0">
                <a:solidFill>
                  <a:schemeClr val="bg1"/>
                </a:solidFill>
                <a:latin typeface="Arial"/>
                <a:cs typeface="Arial"/>
              </a:rPr>
              <a:pPr algn="r"/>
              <a:t>‹#›</a:t>
            </a:fld>
            <a:r>
              <a:rPr lang="en-US" sz="1000" baseline="0" dirty="0">
                <a:solidFill>
                  <a:schemeClr val="bg1"/>
                </a:solidFill>
                <a:latin typeface="Arial"/>
                <a:cs typeface="Arial"/>
              </a:rPr>
              <a:t>	</a:t>
            </a:r>
          </a:p>
        </p:txBody>
      </p:sp>
      <p:pic>
        <p:nvPicPr>
          <p:cNvPr id="7" name="Picture 6" descr="eps-icon-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669" y="23285"/>
            <a:ext cx="831398" cy="790172"/>
          </a:xfrm>
          <a:prstGeom prst="rect">
            <a:avLst/>
          </a:prstGeom>
        </p:spPr>
      </p:pic>
    </p:spTree>
    <p:extLst>
      <p:ext uri="{BB962C8B-B14F-4D97-AF65-F5344CB8AC3E}">
        <p14:creationId xmlns:p14="http://schemas.microsoft.com/office/powerpoint/2010/main" val="4282443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0E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284438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gellanassist.com/default.aspx"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jmoyer@everettsd.org" TargetMode="External"/><Relationship Id="rId7" Type="http://schemas.openxmlformats.org/officeDocument/2006/relationships/hyperlink" Target="mailto:bsachse@everettsd.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rballbach@everettsd.org" TargetMode="External"/><Relationship Id="rId5" Type="http://schemas.openxmlformats.org/officeDocument/2006/relationships/hyperlink" Target="mailto:cbooth@everettsd.org" TargetMode="External"/><Relationship Id="rId4" Type="http://schemas.openxmlformats.org/officeDocument/2006/relationships/hyperlink" Target="mailto:lrogers@everettsd.or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kmeacham@everettsd.org" TargetMode="External"/><Relationship Id="rId3" Type="http://schemas.openxmlformats.org/officeDocument/2006/relationships/hyperlink" Target="mailto:jkink@washingtonea.org" TargetMode="External"/><Relationship Id="rId7" Type="http://schemas.openxmlformats.org/officeDocument/2006/relationships/hyperlink" Target="mailto:rdepolo@everettsd.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mailto:sbishop@everettsd.org" TargetMode="External"/><Relationship Id="rId5" Type="http://schemas.openxmlformats.org/officeDocument/2006/relationships/hyperlink" Target="mailto:asolheim@everettsd.org" TargetMode="External"/><Relationship Id="rId4" Type="http://schemas.openxmlformats.org/officeDocument/2006/relationships/hyperlink" Target="mailto:lpeterson@everettsd.or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docushare.everett.k12.wa.us/docushare/dsweb/Get/Document-47386/2018-19%20Substitute%20Handbook.pdf" TargetMode="External"/><Relationship Id="rId3" Type="http://schemas.openxmlformats.org/officeDocument/2006/relationships/hyperlink" Target="http://docushare.everett.k12.wa.us/docushare/dsweb/View/Collection-220" TargetMode="External"/><Relationship Id="rId7" Type="http://schemas.openxmlformats.org/officeDocument/2006/relationships/hyperlink" Target="http://docushare.everett.k12.wa.us/docushare/dsweb/Get/Document-89385/Employee%20Handbook%202018-19.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docushare.everett.k12.wa.us/docushare/dsweb/Get/Document-76873/2016-17%20Hiring%20Process-Working%20Guidelines.pdf" TargetMode="External"/><Relationship Id="rId5" Type="http://schemas.openxmlformats.org/officeDocument/2006/relationships/hyperlink" Target="http://docushare.everett.k12.wa.us/docushare/dsweb/View/Collection-1030" TargetMode="External"/><Relationship Id="rId4" Type="http://schemas.openxmlformats.org/officeDocument/2006/relationships/hyperlink" Target="http://docushare.everett.k12.wa.us/docushare/dsweb/Get/Document-75484/EASA%20Administrative%20Handbook%20FINAL%2020180619.pdf" TargetMode="External"/><Relationship Id="rId9" Type="http://schemas.openxmlformats.org/officeDocument/2006/relationships/hyperlink" Target="http://docushare.everett.k12.wa.us/docushare/dsweb/View/Collection-114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verettsd.org/domain/1485"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docushare.everett.k12.wa.us/docushare/dsweb/View/Collection-13118" TargetMode="External"/><Relationship Id="rId4" Type="http://schemas.openxmlformats.org/officeDocument/2006/relationships/hyperlink" Target="http://docushare.everett.k12.wa.us/docushare/dsweb/View/Collection-522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docushare.everett.k12.wa.us/docushare/dsweb/Get/Document-98748/2018-19%20Evaluation%20Timeline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docushare.everett.k12.wa.us/docushare/dsweb/View/Collection-35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app.frontlineeducation.com/select/"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everett-wa.safeschools.com/login" TargetMode="External"/><Relationship Id="rId4" Type="http://schemas.openxmlformats.org/officeDocument/2006/relationships/hyperlink" Target="https://employeeonline.everett.k12.wa.us/ifas7/emponli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mployeeonline.everett.k12.wa.us/ifas7/login/login.aspx?ReturnUrl=/ifas7/emponlin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tanding in front of a crowd posing for the camera&#10;&#10;Description automatically generated">
            <a:extLst>
              <a:ext uri="{FF2B5EF4-FFF2-40B4-BE49-F238E27FC236}">
                <a16:creationId xmlns:a16="http://schemas.microsoft.com/office/drawing/2014/main" id="{01A9DCA8-CFFC-465C-82F8-B8BA002A3FC4}"/>
              </a:ext>
            </a:extLst>
          </p:cNvPr>
          <p:cNvPicPr>
            <a:picLocks noChangeAspect="1"/>
          </p:cNvPicPr>
          <p:nvPr/>
        </p:nvPicPr>
        <p:blipFill>
          <a:blip r:embed="rId3"/>
          <a:stretch>
            <a:fillRect/>
          </a:stretch>
        </p:blipFill>
        <p:spPr>
          <a:xfrm>
            <a:off x="404033" y="1159990"/>
            <a:ext cx="8335933" cy="4239426"/>
          </a:xfrm>
          <a:prstGeom prst="rect">
            <a:avLst/>
          </a:prstGeom>
        </p:spPr>
      </p:pic>
      <p:pic>
        <p:nvPicPr>
          <p:cNvPr id="6" name="Picture 5" descr="bottom-arc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44808"/>
            <a:ext cx="9144000" cy="2109216"/>
          </a:xfrm>
          <a:prstGeom prst="rect">
            <a:avLst/>
          </a:prstGeom>
        </p:spPr>
      </p:pic>
      <p:pic>
        <p:nvPicPr>
          <p:cNvPr id="3" name="Picture 2" descr="top-arc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118"/>
            <a:ext cx="9144000" cy="3050018"/>
          </a:xfrm>
          <a:prstGeom prst="rect">
            <a:avLst/>
          </a:prstGeom>
        </p:spPr>
      </p:pic>
      <p:sp>
        <p:nvSpPr>
          <p:cNvPr id="7" name="TextBox 6"/>
          <p:cNvSpPr txBox="1"/>
          <p:nvPr/>
        </p:nvSpPr>
        <p:spPr>
          <a:xfrm>
            <a:off x="285445" y="4671998"/>
            <a:ext cx="7585609" cy="1782026"/>
          </a:xfrm>
          <a:prstGeom prst="rect">
            <a:avLst/>
          </a:prstGeom>
          <a:noFill/>
        </p:spPr>
        <p:txBody>
          <a:bodyPr wrap="square" rtlCol="0">
            <a:spAutoFit/>
          </a:bodyPr>
          <a:lstStyle/>
          <a:p>
            <a:pPr>
              <a:lnSpc>
                <a:spcPct val="90000"/>
              </a:lnSpc>
            </a:pPr>
            <a:r>
              <a:rPr lang="en-US" sz="3800" b="1" dirty="0">
                <a:solidFill>
                  <a:schemeClr val="bg1"/>
                </a:solidFill>
                <a:latin typeface="Myriad Pro" panose="020B0503030403020204" pitchFamily="34" charset="0"/>
                <a:cs typeface="Arial" panose="020B0604020202020204" pitchFamily="34" charset="0"/>
              </a:rPr>
              <a:t>New Administrator </a:t>
            </a:r>
          </a:p>
          <a:p>
            <a:pPr>
              <a:lnSpc>
                <a:spcPct val="90000"/>
              </a:lnSpc>
            </a:pPr>
            <a:r>
              <a:rPr lang="en-US" sz="3800" b="1" dirty="0">
                <a:solidFill>
                  <a:schemeClr val="bg1"/>
                </a:solidFill>
                <a:latin typeface="Myriad Pro" panose="020B0503030403020204" pitchFamily="34" charset="0"/>
                <a:cs typeface="Arial" panose="020B0604020202020204" pitchFamily="34" charset="0"/>
              </a:rPr>
              <a:t>Human Resources Orientation</a:t>
            </a:r>
          </a:p>
          <a:p>
            <a:pPr>
              <a:lnSpc>
                <a:spcPct val="90000"/>
              </a:lnSpc>
            </a:pPr>
            <a:r>
              <a:rPr lang="en-US" sz="2200" dirty="0">
                <a:solidFill>
                  <a:schemeClr val="bg1"/>
                </a:solidFill>
                <a:latin typeface="Myriad Pro" panose="020B0503030403020204" pitchFamily="34" charset="0"/>
                <a:cs typeface="Arial" panose="020B0604020202020204" pitchFamily="34" charset="0"/>
              </a:rPr>
              <a:t>July 1, 2019 – 10:15 a.m. - 12:45 p.m.</a:t>
            </a:r>
            <a:endParaRPr lang="en-US" sz="2200" dirty="0">
              <a:solidFill>
                <a:schemeClr val="bg1"/>
              </a:solidFill>
              <a:latin typeface="Myriad Pro" panose="020B0503030403020204" pitchFamily="34" charset="0"/>
              <a:cs typeface="Myriad Pro"/>
            </a:endParaRPr>
          </a:p>
          <a:p>
            <a:pPr>
              <a:lnSpc>
                <a:spcPct val="90000"/>
              </a:lnSpc>
            </a:pPr>
            <a:endParaRPr lang="en-US" sz="2400" dirty="0">
              <a:solidFill>
                <a:schemeClr val="bg1"/>
              </a:solidFill>
              <a:latin typeface="Myriad Pro"/>
              <a:cs typeface="Myriad Pro"/>
            </a:endParaRPr>
          </a:p>
        </p:txBody>
      </p:sp>
      <p:pic>
        <p:nvPicPr>
          <p:cNvPr id="4" name="Picture 3" descr="EPS-Horizontal-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445" y="244627"/>
            <a:ext cx="3430902" cy="830640"/>
          </a:xfrm>
          <a:prstGeom prst="rect">
            <a:avLst/>
          </a:prstGeom>
        </p:spPr>
      </p:pic>
    </p:spTree>
    <p:extLst>
      <p:ext uri="{BB962C8B-B14F-4D97-AF65-F5344CB8AC3E}">
        <p14:creationId xmlns:p14="http://schemas.microsoft.com/office/powerpoint/2010/main" val="1614712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69" y="260101"/>
            <a:ext cx="5939945"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Benefits enrollment</a:t>
            </a:r>
          </a:p>
        </p:txBody>
      </p:sp>
      <p:sp>
        <p:nvSpPr>
          <p:cNvPr id="4" name="TextBox 3"/>
          <p:cNvSpPr txBox="1"/>
          <p:nvPr/>
        </p:nvSpPr>
        <p:spPr>
          <a:xfrm>
            <a:off x="936171" y="1233713"/>
            <a:ext cx="7358743" cy="923330"/>
          </a:xfrm>
          <a:prstGeom prst="rect">
            <a:avLst/>
          </a:prstGeom>
          <a:noFill/>
        </p:spPr>
        <p:txBody>
          <a:bodyPr wrap="square" rtlCol="0">
            <a:spAutoFit/>
          </a:bodyPr>
          <a:lstStyle/>
          <a:p>
            <a:pPr>
              <a:lnSpc>
                <a:spcPct val="150000"/>
              </a:lnSpc>
            </a:pPr>
            <a:endParaRPr lang="en-US" sz="2400" dirty="0">
              <a:solidFill>
                <a:srgbClr val="01447B"/>
              </a:solidFill>
              <a:latin typeface="Arial" panose="020B0604020202020204" pitchFamily="34" charset="0"/>
              <a:cs typeface="Arial" panose="020B0604020202020204" pitchFamily="34" charset="0"/>
            </a:endParaRPr>
          </a:p>
          <a:p>
            <a:pPr lvl="1" indent="-342900">
              <a:buFont typeface="Arial"/>
              <a:buChar char="•"/>
              <a:tabLst>
                <a:tab pos="5148263" algn="l"/>
              </a:tabLst>
            </a:pPr>
            <a:endParaRPr lang="en-US"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ABAD4C77-94C8-4EF7-A3BB-7286426D4E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11315" y="1133548"/>
            <a:ext cx="7121369" cy="1659829"/>
          </a:xfrm>
        </p:spPr>
      </p:pic>
      <p:sp>
        <p:nvSpPr>
          <p:cNvPr id="6" name="TextBox 5">
            <a:extLst>
              <a:ext uri="{FF2B5EF4-FFF2-40B4-BE49-F238E27FC236}">
                <a16:creationId xmlns:a16="http://schemas.microsoft.com/office/drawing/2014/main" id="{1BD08BCC-E362-4392-A464-282BA87CC103}"/>
              </a:ext>
            </a:extLst>
          </p:cNvPr>
          <p:cNvSpPr txBox="1">
            <a:spLocks noChangeArrowheads="1"/>
          </p:cNvSpPr>
          <p:nvPr/>
        </p:nvSpPr>
        <p:spPr bwMode="auto">
          <a:xfrm>
            <a:off x="832043" y="3083220"/>
            <a:ext cx="71213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dirty="0">
                <a:solidFill>
                  <a:srgbClr val="193769"/>
                </a:solidFill>
                <a:latin typeface="Myriad Pro" panose="020B0503030403020204" pitchFamily="34" charset="0"/>
              </a:rPr>
              <a:t>Benefits enrollment must be submitted by July 13</a:t>
            </a:r>
          </a:p>
          <a:p>
            <a:pPr algn="ctr" eaLnBrk="1" hangingPunct="1">
              <a:spcBef>
                <a:spcPct val="0"/>
              </a:spcBef>
              <a:buClrTx/>
              <a:buSzTx/>
              <a:buFontTx/>
              <a:buNone/>
            </a:pPr>
            <a:r>
              <a:rPr lang="en-US" altLang="en-US" sz="2400" dirty="0">
                <a:solidFill>
                  <a:srgbClr val="193769"/>
                </a:solidFill>
                <a:latin typeface="Myriad Pro" panose="020B0503030403020204" pitchFamily="34" charset="0"/>
              </a:rPr>
              <a:t> for August 1 start date </a:t>
            </a:r>
          </a:p>
        </p:txBody>
      </p:sp>
      <p:sp>
        <p:nvSpPr>
          <p:cNvPr id="7" name="TextBox 6">
            <a:extLst>
              <a:ext uri="{FF2B5EF4-FFF2-40B4-BE49-F238E27FC236}">
                <a16:creationId xmlns:a16="http://schemas.microsoft.com/office/drawing/2014/main" id="{0AFBDE63-8362-408C-B10F-7E4F61981B91}"/>
              </a:ext>
            </a:extLst>
          </p:cNvPr>
          <p:cNvSpPr txBox="1"/>
          <p:nvPr/>
        </p:nvSpPr>
        <p:spPr>
          <a:xfrm>
            <a:off x="1218520" y="4179107"/>
            <a:ext cx="6348413" cy="1179810"/>
          </a:xfrm>
          <a:prstGeom prst="rect">
            <a:avLst/>
          </a:prstGeom>
          <a:noFill/>
        </p:spPr>
        <p:txBody>
          <a:bodyPr>
            <a:spAutoFit/>
          </a:bodyPr>
          <a:lstStyle/>
          <a:p>
            <a:pPr eaLnBrk="1" fontAlgn="auto" hangingPunct="1">
              <a:spcBef>
                <a:spcPts val="0"/>
              </a:spcBef>
              <a:spcAft>
                <a:spcPts val="0"/>
              </a:spcAft>
              <a:defRPr/>
            </a:pPr>
            <a:r>
              <a:rPr lang="en-US" i="1" dirty="0">
                <a:solidFill>
                  <a:srgbClr val="193769"/>
                </a:solidFill>
                <a:latin typeface="Myriad Pro" panose="020B0503030403020204" pitchFamily="34" charset="0"/>
              </a:rPr>
              <a:t>Need help? Contact us!</a:t>
            </a:r>
          </a:p>
          <a:p>
            <a:pPr marL="285750" indent="-285750" eaLnBrk="1" fontAlgn="auto" hangingPunct="1">
              <a:spcBef>
                <a:spcPts val="1000"/>
              </a:spcBef>
              <a:spcAft>
                <a:spcPts val="0"/>
              </a:spcAft>
              <a:buClr>
                <a:srgbClr val="193769"/>
              </a:buClr>
              <a:buSzPct val="80000"/>
              <a:buFont typeface="Arial" panose="020B0604020202020204" pitchFamily="34" charset="0"/>
              <a:buChar char="•"/>
              <a:defRPr/>
            </a:pPr>
            <a:r>
              <a:rPr lang="en-US" dirty="0">
                <a:solidFill>
                  <a:srgbClr val="193769"/>
                </a:solidFill>
                <a:latin typeface="Myriad Pro" panose="020B0503030403020204" pitchFamily="34" charset="0"/>
              </a:rPr>
              <a:t>Linda Conti, Benefits Technician: 425-385-4128</a:t>
            </a:r>
          </a:p>
          <a:p>
            <a:pPr marL="285750" indent="-285750" eaLnBrk="1" fontAlgn="auto" hangingPunct="1">
              <a:spcBef>
                <a:spcPts val="1000"/>
              </a:spcBef>
              <a:spcAft>
                <a:spcPts val="0"/>
              </a:spcAft>
              <a:buClr>
                <a:srgbClr val="193769"/>
              </a:buClr>
              <a:buSzPct val="80000"/>
              <a:buFont typeface="Arial" panose="020B0604020202020204" pitchFamily="34" charset="0"/>
              <a:buChar char="•"/>
              <a:defRPr/>
            </a:pPr>
            <a:r>
              <a:rPr lang="en-US" dirty="0">
                <a:solidFill>
                  <a:srgbClr val="193769"/>
                </a:solidFill>
                <a:latin typeface="Myriad Pro" panose="020B0503030403020204" pitchFamily="34" charset="0"/>
              </a:rPr>
              <a:t>Randi Seaberg, HR Director: 425-385-4104</a:t>
            </a:r>
          </a:p>
        </p:txBody>
      </p:sp>
    </p:spTree>
    <p:extLst>
      <p:ext uri="{BB962C8B-B14F-4D97-AF65-F5344CB8AC3E}">
        <p14:creationId xmlns:p14="http://schemas.microsoft.com/office/powerpoint/2010/main" val="2257809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69" y="260101"/>
            <a:ext cx="6870886"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Employee assistance program</a:t>
            </a:r>
          </a:p>
        </p:txBody>
      </p:sp>
      <p:sp>
        <p:nvSpPr>
          <p:cNvPr id="4" name="TextBox 3"/>
          <p:cNvSpPr txBox="1"/>
          <p:nvPr/>
        </p:nvSpPr>
        <p:spPr>
          <a:xfrm>
            <a:off x="936171" y="1233713"/>
            <a:ext cx="7358743" cy="923330"/>
          </a:xfrm>
          <a:prstGeom prst="rect">
            <a:avLst/>
          </a:prstGeom>
          <a:noFill/>
        </p:spPr>
        <p:txBody>
          <a:bodyPr wrap="square" rtlCol="0">
            <a:spAutoFit/>
          </a:bodyPr>
          <a:lstStyle/>
          <a:p>
            <a:pPr>
              <a:lnSpc>
                <a:spcPct val="150000"/>
              </a:lnSpc>
            </a:pPr>
            <a:endParaRPr lang="en-US" sz="2400" dirty="0">
              <a:solidFill>
                <a:srgbClr val="01447B"/>
              </a:solidFill>
              <a:latin typeface="Arial" panose="020B0604020202020204" pitchFamily="34" charset="0"/>
              <a:cs typeface="Arial" panose="020B0604020202020204" pitchFamily="34" charset="0"/>
            </a:endParaRPr>
          </a:p>
          <a:p>
            <a:pPr lvl="1" indent="-342900">
              <a:buFont typeface="Arial"/>
              <a:buChar char="•"/>
              <a:tabLst>
                <a:tab pos="5148263" algn="l"/>
              </a:tabLst>
            </a:pPr>
            <a:endParaRPr lang="en-US"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2F55B16A-B953-424D-83E5-A9E53082BD65}"/>
              </a:ext>
            </a:extLst>
          </p:cNvPr>
          <p:cNvSpPr>
            <a:spLocks noGrp="1"/>
          </p:cNvSpPr>
          <p:nvPr>
            <p:ph idx="1"/>
          </p:nvPr>
        </p:nvSpPr>
        <p:spPr>
          <a:xfrm>
            <a:off x="541583" y="1025563"/>
            <a:ext cx="7904085" cy="5181600"/>
          </a:xfrm>
        </p:spPr>
        <p:txBody>
          <a:bodyPr rtlCol="0">
            <a:normAutofit lnSpcReduction="10000"/>
          </a:bodyPr>
          <a:lstStyle/>
          <a:p>
            <a:pPr marL="0" indent="0">
              <a:spcBef>
                <a:spcPts val="0"/>
              </a:spcBef>
              <a:buNone/>
              <a:defRPr/>
            </a:pPr>
            <a:r>
              <a:rPr lang="en-US" sz="2400" dirty="0">
                <a:solidFill>
                  <a:srgbClr val="193769"/>
                </a:solidFill>
                <a:latin typeface="Myriad Pro" panose="020B0503030403020204" pitchFamily="34" charset="0"/>
              </a:rPr>
              <a:t>Referrals and support on topics such as:</a:t>
            </a:r>
          </a:p>
          <a:p>
            <a:pPr>
              <a:spcBef>
                <a:spcPts val="1000"/>
              </a:spcBef>
              <a:buClr>
                <a:schemeClr val="tx2"/>
              </a:buClr>
              <a:buSzPct val="80000"/>
              <a:defRPr/>
            </a:pPr>
            <a:r>
              <a:rPr lang="en-US" sz="2400" dirty="0">
                <a:solidFill>
                  <a:srgbClr val="193769"/>
                </a:solidFill>
                <a:latin typeface="Myriad Pro" panose="020B0503030403020204" pitchFamily="34" charset="0"/>
              </a:rPr>
              <a:t>Family </a:t>
            </a:r>
          </a:p>
          <a:p>
            <a:pPr>
              <a:spcBef>
                <a:spcPts val="1000"/>
              </a:spcBef>
              <a:buClr>
                <a:schemeClr val="tx2"/>
              </a:buClr>
              <a:buSzPct val="80000"/>
              <a:defRPr/>
            </a:pPr>
            <a:r>
              <a:rPr lang="en-US" sz="2400" dirty="0">
                <a:solidFill>
                  <a:srgbClr val="193769"/>
                </a:solidFill>
                <a:latin typeface="Myriad Pro" panose="020B0503030403020204" pitchFamily="34" charset="0"/>
              </a:rPr>
              <a:t>Work-life balance </a:t>
            </a:r>
          </a:p>
          <a:p>
            <a:pPr>
              <a:spcBef>
                <a:spcPts val="1000"/>
              </a:spcBef>
              <a:buClr>
                <a:schemeClr val="tx2"/>
              </a:buClr>
              <a:buSzPct val="80000"/>
              <a:defRPr/>
            </a:pPr>
            <a:r>
              <a:rPr lang="en-US" sz="2400" dirty="0">
                <a:solidFill>
                  <a:srgbClr val="193769"/>
                </a:solidFill>
                <a:latin typeface="Myriad Pro" panose="020B0503030403020204" pitchFamily="34" charset="0"/>
              </a:rPr>
              <a:t>Stress </a:t>
            </a:r>
          </a:p>
          <a:p>
            <a:pPr>
              <a:spcBef>
                <a:spcPts val="1000"/>
              </a:spcBef>
              <a:buClr>
                <a:schemeClr val="tx2"/>
              </a:buClr>
              <a:buSzPct val="80000"/>
              <a:defRPr/>
            </a:pPr>
            <a:r>
              <a:rPr lang="en-US" sz="2400" dirty="0">
                <a:solidFill>
                  <a:srgbClr val="193769"/>
                </a:solidFill>
                <a:latin typeface="Myriad Pro" panose="020B0503030403020204" pitchFamily="34" charset="0"/>
              </a:rPr>
              <a:t>Health and wellness </a:t>
            </a:r>
          </a:p>
          <a:p>
            <a:pPr>
              <a:spcBef>
                <a:spcPts val="1000"/>
              </a:spcBef>
              <a:buClr>
                <a:schemeClr val="tx2"/>
              </a:buClr>
              <a:buSzPct val="80000"/>
              <a:defRPr/>
            </a:pPr>
            <a:r>
              <a:rPr lang="en-US" sz="2400" dirty="0">
                <a:solidFill>
                  <a:srgbClr val="193769"/>
                </a:solidFill>
                <a:latin typeface="Myriad Pro" panose="020B0503030403020204" pitchFamily="34" charset="0"/>
              </a:rPr>
              <a:t>Relationship issues </a:t>
            </a:r>
          </a:p>
          <a:p>
            <a:pPr>
              <a:spcBef>
                <a:spcPts val="1000"/>
              </a:spcBef>
              <a:buClr>
                <a:schemeClr val="tx2"/>
              </a:buClr>
              <a:buSzPct val="80000"/>
              <a:defRPr/>
            </a:pPr>
            <a:r>
              <a:rPr lang="en-US" sz="2400" dirty="0">
                <a:solidFill>
                  <a:srgbClr val="193769"/>
                </a:solidFill>
                <a:latin typeface="Myriad Pro" panose="020B0503030403020204" pitchFamily="34" charset="0"/>
              </a:rPr>
              <a:t>Grief and loss </a:t>
            </a:r>
          </a:p>
          <a:p>
            <a:pPr>
              <a:spcBef>
                <a:spcPts val="1000"/>
              </a:spcBef>
              <a:buClr>
                <a:schemeClr val="tx2"/>
              </a:buClr>
              <a:buSzPct val="80000"/>
              <a:defRPr/>
            </a:pPr>
            <a:r>
              <a:rPr lang="en-US" sz="2400" dirty="0">
                <a:solidFill>
                  <a:srgbClr val="193769"/>
                </a:solidFill>
                <a:latin typeface="Myriad Pro" panose="020B0503030403020204" pitchFamily="34" charset="0"/>
              </a:rPr>
              <a:t>Depression and anxiety </a:t>
            </a:r>
          </a:p>
          <a:p>
            <a:pPr>
              <a:spcBef>
                <a:spcPts val="1000"/>
              </a:spcBef>
              <a:buClr>
                <a:schemeClr val="tx2"/>
              </a:buClr>
              <a:buSzPct val="80000"/>
              <a:defRPr/>
            </a:pPr>
            <a:r>
              <a:rPr lang="en-US" sz="2400" dirty="0">
                <a:solidFill>
                  <a:srgbClr val="193769"/>
                </a:solidFill>
                <a:latin typeface="Myriad Pro" panose="020B0503030403020204" pitchFamily="34" charset="0"/>
              </a:rPr>
              <a:t>Alcohol or drug concerns </a:t>
            </a:r>
          </a:p>
          <a:p>
            <a:pPr marL="0" indent="0" algn="ctr">
              <a:spcBef>
                <a:spcPts val="0"/>
              </a:spcBef>
              <a:buNone/>
              <a:defRPr/>
            </a:pPr>
            <a:endParaRPr lang="en-US" sz="2400" dirty="0">
              <a:solidFill>
                <a:srgbClr val="193769"/>
              </a:solidFill>
              <a:latin typeface="Myriad Pro" panose="020B0503030403020204" pitchFamily="34" charset="0"/>
            </a:endParaRPr>
          </a:p>
          <a:p>
            <a:pPr marL="0" indent="0" algn="ctr">
              <a:spcBef>
                <a:spcPts val="0"/>
              </a:spcBef>
              <a:buNone/>
              <a:defRPr/>
            </a:pPr>
            <a:r>
              <a:rPr lang="en-US" sz="2400" dirty="0">
                <a:solidFill>
                  <a:srgbClr val="193769"/>
                </a:solidFill>
                <a:latin typeface="Myriad Pro" panose="020B0503030403020204" pitchFamily="34" charset="0"/>
                <a:hlinkClick r:id="rId3">
                  <a:extLst>
                    <a:ext uri="{A12FA001-AC4F-418D-AE19-62706E023703}">
                      <ahyp:hlinkClr xmlns:ahyp="http://schemas.microsoft.com/office/drawing/2018/hyperlinkcolor" val="tx"/>
                    </a:ext>
                  </a:extLst>
                </a:hlinkClick>
              </a:rPr>
              <a:t>www.MagellanHealth.com/member</a:t>
            </a:r>
            <a:endParaRPr lang="en-US" sz="2400" dirty="0">
              <a:solidFill>
                <a:srgbClr val="193769"/>
              </a:solidFill>
              <a:latin typeface="Myriad Pro" panose="020B0503030403020204" pitchFamily="34" charset="0"/>
            </a:endParaRPr>
          </a:p>
          <a:p>
            <a:pPr marL="0" indent="0" algn="ctr">
              <a:spcBef>
                <a:spcPts val="0"/>
              </a:spcBef>
              <a:buNone/>
              <a:defRPr/>
            </a:pPr>
            <a:r>
              <a:rPr lang="en-US" sz="2400" dirty="0">
                <a:solidFill>
                  <a:srgbClr val="193769"/>
                </a:solidFill>
                <a:latin typeface="Myriad Pro" panose="020B0503030403020204" pitchFamily="34" charset="0"/>
              </a:rPr>
              <a:t>1-800-523-5668</a:t>
            </a:r>
          </a:p>
          <a:p>
            <a:pPr marL="0" indent="0" eaLnBrk="1" fontAlgn="auto" hangingPunct="1">
              <a:spcAft>
                <a:spcPts val="0"/>
              </a:spcAft>
              <a:buNone/>
              <a:defRPr/>
            </a:pPr>
            <a:endParaRPr lang="en-US" dirty="0">
              <a:solidFill>
                <a:schemeClr val="tx1">
                  <a:lumMod val="75000"/>
                  <a:lumOff val="25000"/>
                </a:schemeClr>
              </a:solidFill>
            </a:endParaRPr>
          </a:p>
        </p:txBody>
      </p:sp>
      <p:pic>
        <p:nvPicPr>
          <p:cNvPr id="6" name="Picture 1" descr="Stetoscopio e cuore rosso | Flickr - Photo Sharing!">
            <a:extLst>
              <a:ext uri="{FF2B5EF4-FFF2-40B4-BE49-F238E27FC236}">
                <a16:creationId xmlns:a16="http://schemas.microsoft.com/office/drawing/2014/main" id="{C510B5A8-96D4-405E-99D7-7CC3EFD102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3458" y="2588303"/>
            <a:ext cx="31702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5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892" y="327327"/>
            <a:ext cx="5939945"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Recruiting</a:t>
            </a:r>
          </a:p>
        </p:txBody>
      </p:sp>
      <p:sp>
        <p:nvSpPr>
          <p:cNvPr id="4" name="TextBox 3"/>
          <p:cNvSpPr txBox="1"/>
          <p:nvPr/>
        </p:nvSpPr>
        <p:spPr>
          <a:xfrm>
            <a:off x="936171" y="1233713"/>
            <a:ext cx="7358743" cy="923330"/>
          </a:xfrm>
          <a:prstGeom prst="rect">
            <a:avLst/>
          </a:prstGeom>
          <a:noFill/>
        </p:spPr>
        <p:txBody>
          <a:bodyPr wrap="square" rtlCol="0">
            <a:spAutoFit/>
          </a:bodyPr>
          <a:lstStyle/>
          <a:p>
            <a:pPr>
              <a:lnSpc>
                <a:spcPct val="150000"/>
              </a:lnSpc>
            </a:pPr>
            <a:endParaRPr lang="en-US" sz="2400" dirty="0">
              <a:solidFill>
                <a:srgbClr val="01447B"/>
              </a:solidFill>
              <a:latin typeface="Arial" panose="020B0604020202020204" pitchFamily="34" charset="0"/>
              <a:cs typeface="Arial" panose="020B0604020202020204" pitchFamily="34" charset="0"/>
            </a:endParaRPr>
          </a:p>
          <a:p>
            <a:pPr lvl="1" indent="-342900">
              <a:buFont typeface="Arial"/>
              <a:buChar char="•"/>
              <a:tabLst>
                <a:tab pos="5148263" algn="l"/>
              </a:tabLst>
            </a:pPr>
            <a:endParaRPr lang="en-US" dirty="0">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9EDD5C01-9CE1-4B2B-963C-9F51F56E83FF}"/>
              </a:ext>
            </a:extLst>
          </p:cNvPr>
          <p:cNvSpPr>
            <a:spLocks noGrp="1" noChangeArrowheads="1"/>
          </p:cNvSpPr>
          <p:nvPr>
            <p:ph idx="1"/>
          </p:nvPr>
        </p:nvSpPr>
        <p:spPr>
          <a:xfrm>
            <a:off x="446892" y="990600"/>
            <a:ext cx="7904163" cy="5181600"/>
          </a:xfrm>
        </p:spPr>
        <p:txBody>
          <a:bodyPr/>
          <a:lstStyle/>
          <a:p>
            <a:pPr eaLnBrk="1" hangingPunct="1">
              <a:spcBef>
                <a:spcPct val="0"/>
              </a:spcBef>
              <a:buFont typeface="Wingdings" panose="05000000000000000000" pitchFamily="2" charset="2"/>
              <a:buNone/>
              <a:defRPr/>
            </a:pPr>
            <a:r>
              <a:rPr lang="en-US" altLang="en-US" sz="2400" b="1" dirty="0">
                <a:solidFill>
                  <a:srgbClr val="193769"/>
                </a:solidFill>
                <a:latin typeface="Myriad Pro" pitchFamily="34" charset="0"/>
              </a:rPr>
              <a:t>Our goal…</a:t>
            </a:r>
            <a:endParaRPr lang="en-US" altLang="en-US" sz="2400" dirty="0">
              <a:solidFill>
                <a:srgbClr val="193769"/>
              </a:solidFill>
              <a:latin typeface="Myriad Pro" pitchFamily="34" charset="0"/>
            </a:endParaRPr>
          </a:p>
          <a:p>
            <a:pPr eaLnBrk="1" hangingPunct="1">
              <a:spcBef>
                <a:spcPct val="0"/>
              </a:spcBef>
              <a:buFont typeface="Wingdings" panose="05000000000000000000" pitchFamily="2" charset="2"/>
              <a:buNone/>
              <a:defRPr/>
            </a:pPr>
            <a:endParaRPr lang="en-US" altLang="en-US" sz="2400" dirty="0">
              <a:solidFill>
                <a:srgbClr val="193769"/>
              </a:solidFill>
              <a:latin typeface="Myriad Pro" pitchFamily="34" charset="0"/>
            </a:endParaRPr>
          </a:p>
          <a:p>
            <a:pPr marL="0" indent="0" eaLnBrk="1" hangingPunct="1">
              <a:spcBef>
                <a:spcPts val="15"/>
              </a:spcBef>
              <a:spcAft>
                <a:spcPts val="15"/>
              </a:spcAft>
              <a:buFont typeface="Wingdings" panose="05000000000000000000" pitchFamily="2" charset="2"/>
              <a:buNone/>
              <a:defRPr/>
            </a:pPr>
            <a:r>
              <a:rPr lang="en-US" altLang="en-US" sz="2400" dirty="0">
                <a:solidFill>
                  <a:srgbClr val="193769"/>
                </a:solidFill>
                <a:latin typeface="Myriad Pro" pitchFamily="34" charset="0"/>
              </a:rPr>
              <a:t>To bring to Everett Public Schools high quality and</a:t>
            </a:r>
          </a:p>
          <a:p>
            <a:pPr marL="0" indent="0" eaLnBrk="1" hangingPunct="1">
              <a:spcBef>
                <a:spcPts val="15"/>
              </a:spcBef>
              <a:spcAft>
                <a:spcPts val="15"/>
              </a:spcAft>
              <a:buFont typeface="Wingdings" panose="05000000000000000000" pitchFamily="2" charset="2"/>
              <a:buNone/>
              <a:defRPr/>
            </a:pPr>
            <a:r>
              <a:rPr lang="en-US" altLang="en-US" sz="2400" dirty="0">
                <a:solidFill>
                  <a:srgbClr val="193769"/>
                </a:solidFill>
                <a:latin typeface="Myriad Pro" pitchFamily="34" charset="0"/>
              </a:rPr>
              <a:t>diverse staff; keeping in mind, the single </a:t>
            </a:r>
          </a:p>
          <a:p>
            <a:pPr marL="0" indent="0" eaLnBrk="1" hangingPunct="1">
              <a:spcBef>
                <a:spcPts val="15"/>
              </a:spcBef>
              <a:spcAft>
                <a:spcPts val="15"/>
              </a:spcAft>
              <a:buFont typeface="Wingdings" panose="05000000000000000000" pitchFamily="2" charset="2"/>
              <a:buNone/>
              <a:defRPr/>
            </a:pPr>
            <a:r>
              <a:rPr lang="en-US" altLang="en-US" sz="2400" dirty="0">
                <a:solidFill>
                  <a:srgbClr val="193769"/>
                </a:solidFill>
                <a:latin typeface="Myriad Pro" pitchFamily="34" charset="0"/>
              </a:rPr>
              <a:t>factor that has the greatest impact on student</a:t>
            </a:r>
          </a:p>
          <a:p>
            <a:pPr marL="0" indent="0" eaLnBrk="1" hangingPunct="1">
              <a:spcBef>
                <a:spcPts val="15"/>
              </a:spcBef>
              <a:spcAft>
                <a:spcPts val="15"/>
              </a:spcAft>
              <a:buFont typeface="Wingdings" panose="05000000000000000000" pitchFamily="2" charset="2"/>
              <a:buNone/>
              <a:defRPr/>
            </a:pPr>
            <a:r>
              <a:rPr lang="en-US" altLang="en-US" sz="2400" dirty="0">
                <a:solidFill>
                  <a:srgbClr val="193769"/>
                </a:solidFill>
                <a:latin typeface="Myriad Pro" pitchFamily="34" charset="0"/>
              </a:rPr>
              <a:t>achievement is </a:t>
            </a:r>
          </a:p>
          <a:p>
            <a:pPr marL="0" indent="0" eaLnBrk="1" hangingPunct="1">
              <a:spcBef>
                <a:spcPts val="15"/>
              </a:spcBef>
              <a:spcAft>
                <a:spcPts val="15"/>
              </a:spcAft>
              <a:buFont typeface="Wingdings" panose="05000000000000000000" pitchFamily="2" charset="2"/>
              <a:buNone/>
              <a:defRPr/>
            </a:pPr>
            <a:endParaRPr lang="en-US" altLang="en-US" sz="2400" dirty="0">
              <a:solidFill>
                <a:srgbClr val="193769"/>
              </a:solidFill>
              <a:latin typeface="Myriad Pro" pitchFamily="34" charset="0"/>
            </a:endParaRPr>
          </a:p>
          <a:p>
            <a:pPr marL="0" indent="0" eaLnBrk="1" hangingPunct="1">
              <a:spcBef>
                <a:spcPts val="15"/>
              </a:spcBef>
              <a:spcAft>
                <a:spcPts val="15"/>
              </a:spcAft>
              <a:buFont typeface="Wingdings" panose="05000000000000000000" pitchFamily="2" charset="2"/>
              <a:buNone/>
              <a:defRPr/>
            </a:pPr>
            <a:r>
              <a:rPr lang="en-US" altLang="en-US" sz="2400" b="1" dirty="0">
                <a:solidFill>
                  <a:srgbClr val="193769"/>
                </a:solidFill>
                <a:latin typeface="Myriad Pro" pitchFamily="34" charset="0"/>
              </a:rPr>
              <a:t>THE TEACHER.</a:t>
            </a:r>
          </a:p>
        </p:txBody>
      </p:sp>
      <p:pic>
        <p:nvPicPr>
          <p:cNvPr id="14" name="Picture 13" descr="A group of people sitting at a table&#10;&#10;Description automatically generated">
            <a:extLst>
              <a:ext uri="{FF2B5EF4-FFF2-40B4-BE49-F238E27FC236}">
                <a16:creationId xmlns:a16="http://schemas.microsoft.com/office/drawing/2014/main" id="{8918C161-60EC-4E83-AD73-389906BBBBC7}"/>
              </a:ext>
            </a:extLst>
          </p:cNvPr>
          <p:cNvPicPr>
            <a:picLocks noChangeAspect="1"/>
          </p:cNvPicPr>
          <p:nvPr/>
        </p:nvPicPr>
        <p:blipFill>
          <a:blip r:embed="rId3"/>
          <a:stretch>
            <a:fillRect/>
          </a:stretch>
        </p:blipFill>
        <p:spPr>
          <a:xfrm>
            <a:off x="3416864" y="3239381"/>
            <a:ext cx="4134582" cy="27563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67282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69" y="260101"/>
            <a:ext cx="5939945"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Labor relations</a:t>
            </a:r>
          </a:p>
        </p:txBody>
      </p:sp>
      <p:sp>
        <p:nvSpPr>
          <p:cNvPr id="4" name="TextBox 3"/>
          <p:cNvSpPr txBox="1"/>
          <p:nvPr/>
        </p:nvSpPr>
        <p:spPr>
          <a:xfrm>
            <a:off x="462069" y="951398"/>
            <a:ext cx="8224731" cy="495520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Everett Association of Educational Office Personnel (EAEOP)</a:t>
            </a:r>
          </a:p>
          <a:p>
            <a:pPr marL="800100" lvl="1"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President – Jodie Moyer, </a:t>
            </a:r>
            <a:r>
              <a:rPr lang="en-US" sz="2000" dirty="0">
                <a:solidFill>
                  <a:srgbClr val="01447B"/>
                </a:solidFill>
                <a:latin typeface="Myriad Pro" panose="020B0503030403020204" pitchFamily="34" charset="0"/>
                <a:cs typeface="Arial" panose="020B0604020202020204" pitchFamily="34" charset="0"/>
                <a:hlinkClick r:id="rId3"/>
              </a:rPr>
              <a:t>jmoyer@everettsd.org</a:t>
            </a:r>
            <a:r>
              <a:rPr lang="en-US" sz="2000" dirty="0">
                <a:solidFill>
                  <a:srgbClr val="01447B"/>
                </a:solidFill>
                <a:latin typeface="Myriad Pro" panose="020B0503030403020204" pitchFamily="34" charset="0"/>
                <a:cs typeface="Arial" panose="020B0604020202020204" pitchFamily="34" charset="0"/>
              </a:rPr>
              <a:t> </a:t>
            </a:r>
          </a:p>
          <a:p>
            <a:pPr lvl="1"/>
            <a:endParaRPr lang="en-US" sz="2000" dirty="0">
              <a:solidFill>
                <a:srgbClr val="01447B"/>
              </a:solidFill>
              <a:latin typeface="Myriad Pro" panose="020B0503030403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Everett Association of Paraeducators (EAP)</a:t>
            </a:r>
          </a:p>
          <a:p>
            <a:pPr marL="800100" lvl="1"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President – Laura Rogers, </a:t>
            </a:r>
            <a:r>
              <a:rPr lang="en-US" sz="2000" dirty="0">
                <a:solidFill>
                  <a:srgbClr val="01447B"/>
                </a:solidFill>
                <a:latin typeface="Myriad Pro" panose="020B0503030403020204" pitchFamily="34" charset="0"/>
                <a:cs typeface="Arial" panose="020B0604020202020204" pitchFamily="34" charset="0"/>
                <a:hlinkClick r:id="rId4"/>
              </a:rPr>
              <a:t>lrogers@everettsd.org</a:t>
            </a:r>
            <a:r>
              <a:rPr lang="en-US" sz="2000" dirty="0">
                <a:solidFill>
                  <a:srgbClr val="01447B"/>
                </a:solidFill>
                <a:latin typeface="Myriad Pro" panose="020B0503030403020204" pitchFamily="34" charset="0"/>
                <a:cs typeface="Arial" panose="020B0604020202020204" pitchFamily="34" charset="0"/>
              </a:rPr>
              <a:t> </a:t>
            </a:r>
          </a:p>
          <a:p>
            <a:pPr lvl="1"/>
            <a:endParaRPr lang="en-US" sz="2000" dirty="0">
              <a:solidFill>
                <a:srgbClr val="01447B"/>
              </a:solidFill>
              <a:latin typeface="Myriad Pro" panose="020B0503030403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Everett Association of Professional-Technical Staff (EAPTS)</a:t>
            </a:r>
          </a:p>
          <a:p>
            <a:pPr marL="800100" lvl="1"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President – Charles Booth, </a:t>
            </a:r>
            <a:r>
              <a:rPr lang="en-US" sz="2000" dirty="0">
                <a:solidFill>
                  <a:srgbClr val="01447B"/>
                </a:solidFill>
                <a:latin typeface="Myriad Pro" panose="020B0503030403020204" pitchFamily="34" charset="0"/>
                <a:cs typeface="Arial" panose="020B0604020202020204" pitchFamily="34" charset="0"/>
                <a:hlinkClick r:id="rId5"/>
              </a:rPr>
              <a:t>cbooth@everettsd.org</a:t>
            </a:r>
            <a:r>
              <a:rPr lang="en-US" sz="2000" dirty="0">
                <a:solidFill>
                  <a:srgbClr val="01447B"/>
                </a:solidFill>
                <a:latin typeface="Myriad Pro" panose="020B0503030403020204" pitchFamily="34" charset="0"/>
                <a:cs typeface="Arial" panose="020B0604020202020204" pitchFamily="34" charset="0"/>
              </a:rPr>
              <a:t> </a:t>
            </a:r>
          </a:p>
          <a:p>
            <a:pPr lvl="1"/>
            <a:endParaRPr lang="en-US" sz="2000" dirty="0">
              <a:solidFill>
                <a:srgbClr val="01447B"/>
              </a:solidFill>
              <a:latin typeface="Myriad Pro" panose="020B0503030403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Everett Association of School Administrators (EASA)</a:t>
            </a:r>
          </a:p>
          <a:p>
            <a:pPr marL="800100" lvl="1"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President – Becky Ballbach, </a:t>
            </a:r>
            <a:r>
              <a:rPr lang="en-US" sz="2000" dirty="0">
                <a:solidFill>
                  <a:srgbClr val="01447B"/>
                </a:solidFill>
                <a:latin typeface="Myriad Pro" panose="020B0503030403020204" pitchFamily="34" charset="0"/>
                <a:cs typeface="Arial" panose="020B0604020202020204" pitchFamily="34" charset="0"/>
                <a:hlinkClick r:id="rId6"/>
              </a:rPr>
              <a:t>rballbach@everettsd.org</a:t>
            </a:r>
            <a:endParaRPr lang="en-US" sz="2000" dirty="0">
              <a:solidFill>
                <a:srgbClr val="01447B"/>
              </a:solidFill>
              <a:latin typeface="Myriad Pro" panose="020B0503030403020204" pitchFamily="34" charset="0"/>
              <a:cs typeface="Arial" panose="020B0604020202020204" pitchFamily="34" charset="0"/>
            </a:endParaRPr>
          </a:p>
          <a:p>
            <a:pPr lvl="1"/>
            <a:endParaRPr lang="en-US" sz="2000" dirty="0">
              <a:solidFill>
                <a:srgbClr val="01447B"/>
              </a:solidFill>
              <a:latin typeface="Myriad Pro" panose="020B0503030403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Everett Coaches &amp; Extracurricular Association (ECEA)</a:t>
            </a:r>
          </a:p>
          <a:p>
            <a:pPr marL="800100" lvl="1"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President – Brian Sachse, </a:t>
            </a:r>
            <a:r>
              <a:rPr lang="en-US" sz="2000" dirty="0">
                <a:solidFill>
                  <a:srgbClr val="01447B"/>
                </a:solidFill>
                <a:latin typeface="Myriad Pro" panose="020B0503030403020204" pitchFamily="34" charset="0"/>
                <a:cs typeface="Arial" panose="020B0604020202020204" pitchFamily="34" charset="0"/>
                <a:hlinkClick r:id="rId7"/>
              </a:rPr>
              <a:t>bsachse@everettsd.org</a:t>
            </a:r>
            <a:r>
              <a:rPr lang="en-US" sz="2000" dirty="0">
                <a:solidFill>
                  <a:srgbClr val="01447B"/>
                </a:solidFill>
                <a:latin typeface="Myriad Pro" panose="020B0503030403020204" pitchFamily="34" charset="0"/>
                <a:cs typeface="Arial" panose="020B0604020202020204" pitchFamily="34" charset="0"/>
              </a:rPr>
              <a:t> </a:t>
            </a:r>
          </a:p>
          <a:p>
            <a:pPr marL="342900" indent="-342900">
              <a:lnSpc>
                <a:spcPct val="150000"/>
              </a:lnSpc>
              <a:buFont typeface="Arial" panose="020B0604020202020204" pitchFamily="34" charset="0"/>
              <a:buChar char="•"/>
            </a:pPr>
            <a:endParaRPr lang="en-US" sz="2400" dirty="0">
              <a:solidFill>
                <a:srgbClr val="01447B"/>
              </a:solidFill>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46648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69" y="260101"/>
            <a:ext cx="5939945"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Labor relations</a:t>
            </a:r>
          </a:p>
        </p:txBody>
      </p:sp>
      <p:sp>
        <p:nvSpPr>
          <p:cNvPr id="4" name="TextBox 3"/>
          <p:cNvSpPr txBox="1"/>
          <p:nvPr/>
        </p:nvSpPr>
        <p:spPr>
          <a:xfrm>
            <a:off x="462069" y="985092"/>
            <a:ext cx="8224731" cy="5632311"/>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Everett Education Association (EEA)</a:t>
            </a:r>
          </a:p>
          <a:p>
            <a:pPr marL="800100" lvl="1"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President – Jared Kink, </a:t>
            </a:r>
            <a:r>
              <a:rPr lang="en-US" sz="2000" dirty="0">
                <a:solidFill>
                  <a:srgbClr val="01447B"/>
                </a:solidFill>
                <a:latin typeface="Myriad Pro" panose="020B0503030403020204" pitchFamily="34" charset="0"/>
                <a:cs typeface="Arial" panose="020B0604020202020204" pitchFamily="34" charset="0"/>
                <a:hlinkClick r:id="rId3"/>
              </a:rPr>
              <a:t>jkink@washingtonea.org</a:t>
            </a:r>
            <a:endParaRPr lang="en-US" sz="2000" dirty="0">
              <a:solidFill>
                <a:srgbClr val="01447B"/>
              </a:solidFill>
              <a:latin typeface="Myriad Pro" panose="020B0503030403020204" pitchFamily="34" charset="0"/>
              <a:cs typeface="Arial" panose="020B0604020202020204" pitchFamily="34" charset="0"/>
            </a:endParaRPr>
          </a:p>
          <a:p>
            <a:pPr lvl="1"/>
            <a:endParaRPr lang="en-US" sz="2400" dirty="0">
              <a:solidFill>
                <a:srgbClr val="01447B"/>
              </a:solidFill>
              <a:latin typeface="Myriad Pro" panose="020B0503030403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Everett Licensed Nurses’ Association (ELNA)</a:t>
            </a:r>
          </a:p>
          <a:p>
            <a:pPr marL="800100" lvl="1"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President – Laura Peterson, </a:t>
            </a:r>
            <a:r>
              <a:rPr lang="en-US" sz="2000" dirty="0">
                <a:solidFill>
                  <a:srgbClr val="01447B"/>
                </a:solidFill>
                <a:latin typeface="Myriad Pro" panose="020B0503030403020204" pitchFamily="34" charset="0"/>
                <a:cs typeface="Arial" panose="020B0604020202020204" pitchFamily="34" charset="0"/>
                <a:hlinkClick r:id="rId4"/>
              </a:rPr>
              <a:t>lpeterson2@everettsd.org</a:t>
            </a:r>
            <a:r>
              <a:rPr lang="en-US" sz="2000" dirty="0">
                <a:solidFill>
                  <a:srgbClr val="01447B"/>
                </a:solidFill>
                <a:latin typeface="Myriad Pro" panose="020B0503030403020204" pitchFamily="34" charset="0"/>
                <a:cs typeface="Arial" panose="020B0604020202020204" pitchFamily="34" charset="0"/>
              </a:rPr>
              <a:t> </a:t>
            </a:r>
          </a:p>
          <a:p>
            <a:pPr lvl="1"/>
            <a:endParaRPr lang="en-US" sz="2000" dirty="0">
              <a:solidFill>
                <a:srgbClr val="01447B"/>
              </a:solidFill>
              <a:latin typeface="Myriad Pro" panose="020B0503030403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Pacific NW Regional Council of Carpenters (PNWRCC)</a:t>
            </a:r>
          </a:p>
          <a:p>
            <a:pPr marL="800100" lvl="1"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Steward – Andrew Solheim, </a:t>
            </a:r>
            <a:r>
              <a:rPr lang="en-US" sz="2000" dirty="0">
                <a:solidFill>
                  <a:srgbClr val="01447B"/>
                </a:solidFill>
                <a:latin typeface="Myriad Pro" panose="020B0503030403020204" pitchFamily="34" charset="0"/>
                <a:cs typeface="Arial" panose="020B0604020202020204" pitchFamily="34" charset="0"/>
                <a:hlinkClick r:id="rId5"/>
              </a:rPr>
              <a:t>asolheim@everettsd.org</a:t>
            </a:r>
            <a:r>
              <a:rPr lang="en-US" sz="2000" dirty="0">
                <a:solidFill>
                  <a:srgbClr val="01447B"/>
                </a:solidFill>
                <a:latin typeface="Myriad Pro" panose="020B0503030403020204" pitchFamily="34" charset="0"/>
                <a:cs typeface="Arial" panose="020B0604020202020204" pitchFamily="34" charset="0"/>
              </a:rPr>
              <a:t> </a:t>
            </a:r>
          </a:p>
          <a:p>
            <a:pPr lvl="1"/>
            <a:endParaRPr lang="en-US" sz="2000" dirty="0">
              <a:solidFill>
                <a:srgbClr val="01447B"/>
              </a:solidFill>
              <a:latin typeface="Myriad Pro" panose="020B0503030403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Service Employees International Union (SEIU)</a:t>
            </a:r>
          </a:p>
          <a:p>
            <a:pPr marL="800100" lvl="1"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President – Shawn Bishop, </a:t>
            </a:r>
            <a:r>
              <a:rPr lang="en-US" sz="2000" dirty="0">
                <a:solidFill>
                  <a:srgbClr val="01447B"/>
                </a:solidFill>
                <a:latin typeface="Myriad Pro" panose="020B0503030403020204" pitchFamily="34" charset="0"/>
                <a:cs typeface="Arial" panose="020B0604020202020204" pitchFamily="34" charset="0"/>
                <a:hlinkClick r:id="rId6"/>
              </a:rPr>
              <a:t>sbishop@everettsd.org</a:t>
            </a:r>
            <a:endParaRPr lang="en-US" sz="2000" dirty="0">
              <a:solidFill>
                <a:srgbClr val="01447B"/>
              </a:solidFill>
              <a:latin typeface="Myriad Pro" panose="020B0503030403020204" pitchFamily="34" charset="0"/>
              <a:cs typeface="Arial" panose="020B0604020202020204" pitchFamily="34" charset="0"/>
            </a:endParaRPr>
          </a:p>
          <a:p>
            <a:pPr lvl="1"/>
            <a:endParaRPr lang="en-US" sz="2000" dirty="0">
              <a:solidFill>
                <a:srgbClr val="01447B"/>
              </a:solidFill>
              <a:latin typeface="Myriad Pro" panose="020B0503030403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Teamsters (Van/Bus Drivers)</a:t>
            </a:r>
          </a:p>
          <a:p>
            <a:pPr marL="800100" lvl="1" indent="-342900">
              <a:buFont typeface="Arial" panose="020B0604020202020204" pitchFamily="34" charset="0"/>
              <a:buChar char="•"/>
            </a:pPr>
            <a:r>
              <a:rPr lang="en-US" sz="2000" dirty="0">
                <a:solidFill>
                  <a:srgbClr val="01447B"/>
                </a:solidFill>
                <a:latin typeface="Myriad Pro" panose="020B0503030403020204" pitchFamily="34" charset="0"/>
                <a:cs typeface="Arial" panose="020B0604020202020204" pitchFamily="34" charset="0"/>
              </a:rPr>
              <a:t>Stewards </a:t>
            </a:r>
          </a:p>
          <a:p>
            <a:pPr lvl="1"/>
            <a:r>
              <a:rPr lang="en-US" sz="2000" dirty="0">
                <a:solidFill>
                  <a:srgbClr val="01447B"/>
                </a:solidFill>
                <a:latin typeface="Myriad Pro" panose="020B0503030403020204" pitchFamily="34" charset="0"/>
                <a:cs typeface="Arial" panose="020B0604020202020204" pitchFamily="34" charset="0"/>
              </a:rPr>
              <a:t>	– Ron </a:t>
            </a:r>
            <a:r>
              <a:rPr lang="en-US" sz="2000" dirty="0" err="1">
                <a:solidFill>
                  <a:srgbClr val="01447B"/>
                </a:solidFill>
                <a:latin typeface="Myriad Pro" panose="020B0503030403020204" pitchFamily="34" charset="0"/>
                <a:cs typeface="Arial" panose="020B0604020202020204" pitchFamily="34" charset="0"/>
              </a:rPr>
              <a:t>DePolo</a:t>
            </a:r>
            <a:r>
              <a:rPr lang="en-US" sz="2000" dirty="0">
                <a:solidFill>
                  <a:srgbClr val="01447B"/>
                </a:solidFill>
                <a:latin typeface="Myriad Pro" panose="020B0503030403020204" pitchFamily="34" charset="0"/>
                <a:cs typeface="Arial" panose="020B0604020202020204" pitchFamily="34" charset="0"/>
              </a:rPr>
              <a:t>, </a:t>
            </a:r>
            <a:r>
              <a:rPr lang="en-US" sz="2000" dirty="0">
                <a:solidFill>
                  <a:srgbClr val="01447B"/>
                </a:solidFill>
                <a:latin typeface="Myriad Pro" panose="020B0503030403020204" pitchFamily="34" charset="0"/>
                <a:cs typeface="Arial" panose="020B0604020202020204" pitchFamily="34" charset="0"/>
                <a:hlinkClick r:id="rId7"/>
              </a:rPr>
              <a:t>rdepolo@everettsd.org</a:t>
            </a:r>
            <a:endParaRPr lang="en-US" sz="2000" dirty="0">
              <a:solidFill>
                <a:srgbClr val="01447B"/>
              </a:solidFill>
              <a:latin typeface="Myriad Pro" panose="020B0503030403020204" pitchFamily="34" charset="0"/>
              <a:cs typeface="Arial" panose="020B0604020202020204" pitchFamily="34" charset="0"/>
            </a:endParaRPr>
          </a:p>
          <a:p>
            <a:pPr lvl="1"/>
            <a:r>
              <a:rPr lang="en-US" sz="2000" dirty="0">
                <a:solidFill>
                  <a:srgbClr val="01447B"/>
                </a:solidFill>
                <a:latin typeface="Myriad Pro" panose="020B0503030403020204" pitchFamily="34" charset="0"/>
                <a:cs typeface="Arial" panose="020B0604020202020204" pitchFamily="34" charset="0"/>
              </a:rPr>
              <a:t>	– Kim Meacham, </a:t>
            </a:r>
            <a:r>
              <a:rPr lang="en-US" sz="2000" dirty="0">
                <a:solidFill>
                  <a:srgbClr val="01447B"/>
                </a:solidFill>
                <a:latin typeface="Myriad Pro" panose="020B0503030403020204" pitchFamily="34" charset="0"/>
                <a:cs typeface="Arial" panose="020B0604020202020204" pitchFamily="34" charset="0"/>
                <a:hlinkClick r:id="rId8"/>
              </a:rPr>
              <a:t>kmeacham@everettsd.org</a:t>
            </a:r>
            <a:r>
              <a:rPr lang="en-US" sz="2000" dirty="0">
                <a:solidFill>
                  <a:srgbClr val="01447B"/>
                </a:solidFill>
                <a:latin typeface="Myriad Pro" panose="020B0503030403020204" pitchFamily="34" charset="0"/>
                <a:cs typeface="Arial" panose="020B0604020202020204" pitchFamily="34" charset="0"/>
              </a:rPr>
              <a:t> </a:t>
            </a:r>
            <a:endParaRPr lang="en-US" sz="2000" dirty="0">
              <a:latin typeface="Myriad Pro" panose="020B0503030403020204" pitchFamily="34" charset="0"/>
              <a:cs typeface="Arial" panose="020B0604020202020204" pitchFamily="34" charset="0"/>
            </a:endParaRPr>
          </a:p>
          <a:p>
            <a:pPr>
              <a:lnSpc>
                <a:spcPct val="150000"/>
              </a:lnSpc>
            </a:pPr>
            <a:endParaRPr lang="en-US" sz="2400" dirty="0">
              <a:solidFill>
                <a:srgbClr val="01447B"/>
              </a:solidFill>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1913092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69" y="260101"/>
            <a:ext cx="5939945"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New administrator academy</a:t>
            </a:r>
          </a:p>
        </p:txBody>
      </p:sp>
      <p:sp>
        <p:nvSpPr>
          <p:cNvPr id="4" name="TextBox 3"/>
          <p:cNvSpPr txBox="1"/>
          <p:nvPr/>
        </p:nvSpPr>
        <p:spPr>
          <a:xfrm>
            <a:off x="936171" y="1233713"/>
            <a:ext cx="7358743" cy="923330"/>
          </a:xfrm>
          <a:prstGeom prst="rect">
            <a:avLst/>
          </a:prstGeom>
          <a:noFill/>
        </p:spPr>
        <p:txBody>
          <a:bodyPr wrap="square" rtlCol="0">
            <a:spAutoFit/>
          </a:bodyPr>
          <a:lstStyle/>
          <a:p>
            <a:pPr>
              <a:lnSpc>
                <a:spcPct val="150000"/>
              </a:lnSpc>
            </a:pPr>
            <a:endParaRPr lang="en-US" sz="2400" dirty="0">
              <a:solidFill>
                <a:srgbClr val="01447B"/>
              </a:solidFill>
              <a:latin typeface="Arial" panose="020B0604020202020204" pitchFamily="34" charset="0"/>
              <a:cs typeface="Arial" panose="020B0604020202020204" pitchFamily="34" charset="0"/>
            </a:endParaRPr>
          </a:p>
          <a:p>
            <a:pPr lvl="1" indent="-342900">
              <a:buFont typeface="Arial"/>
              <a:buChar char="•"/>
              <a:tabLst>
                <a:tab pos="5148263" algn="l"/>
              </a:tabLst>
            </a:pPr>
            <a:endParaRPr lang="en-US"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45E2218-29F1-4DEF-960B-51F5FF144F61}"/>
              </a:ext>
            </a:extLst>
          </p:cNvPr>
          <p:cNvSpPr>
            <a:spLocks noGrp="1" noChangeArrowheads="1"/>
          </p:cNvSpPr>
          <p:nvPr>
            <p:ph idx="1"/>
          </p:nvPr>
        </p:nvSpPr>
        <p:spPr>
          <a:xfrm>
            <a:off x="462069" y="1130779"/>
            <a:ext cx="7522346" cy="3881437"/>
          </a:xfrm>
        </p:spPr>
        <p:txBody>
          <a:bodyPr/>
          <a:lstStyle/>
          <a:p>
            <a:pPr marL="0" indent="0">
              <a:buNone/>
            </a:pPr>
            <a:r>
              <a:rPr lang="en-US" altLang="en-US" sz="2400" dirty="0">
                <a:solidFill>
                  <a:srgbClr val="193769"/>
                </a:solidFill>
                <a:latin typeface="Myriad Pro" panose="020B0503030403020204" pitchFamily="34" charset="0"/>
                <a:cs typeface="+mn-cs"/>
              </a:rPr>
              <a:t>Mark your calendar…</a:t>
            </a:r>
          </a:p>
          <a:p>
            <a:pPr marL="0" indent="-457200">
              <a:buFont typeface="Arial" panose="020B0604020202020204" pitchFamily="34" charset="0"/>
              <a:buChar char="•"/>
            </a:pPr>
            <a:endParaRPr lang="en-US" altLang="en-US" sz="2400" dirty="0">
              <a:solidFill>
                <a:srgbClr val="193769"/>
              </a:solidFill>
              <a:highlight>
                <a:srgbClr val="FFFF00"/>
              </a:highlight>
              <a:latin typeface="Myriad Pro" panose="020B0503030403020204" pitchFamily="34" charset="0"/>
              <a:cs typeface="+mn-cs"/>
            </a:endParaRPr>
          </a:p>
          <a:p>
            <a:pPr marL="0" indent="0">
              <a:buNone/>
            </a:pPr>
            <a:r>
              <a:rPr lang="en-US" altLang="en-US" sz="2400" dirty="0">
                <a:solidFill>
                  <a:srgbClr val="193769"/>
                </a:solidFill>
                <a:latin typeface="Myriad Pro" panose="020B0503030403020204" pitchFamily="34" charset="0"/>
                <a:cs typeface="+mn-cs"/>
              </a:rPr>
              <a:t>Port Gardner Room B, CRC, 2:45 – 4:45 </a:t>
            </a:r>
          </a:p>
          <a:p>
            <a:pPr lvl="2" indent="-457200">
              <a:buFont typeface="Arial" panose="020B0604020202020204" pitchFamily="34" charset="0"/>
              <a:buChar char="•"/>
            </a:pPr>
            <a:r>
              <a:rPr lang="en-US" altLang="en-US" dirty="0">
                <a:solidFill>
                  <a:srgbClr val="193769"/>
                </a:solidFill>
                <a:latin typeface="Myriad Pro" panose="020B0503030403020204" pitchFamily="34" charset="0"/>
              </a:rPr>
              <a:t>September 19</a:t>
            </a:r>
          </a:p>
          <a:p>
            <a:pPr lvl="2" indent="-457200">
              <a:buFont typeface="Arial" panose="020B0604020202020204" pitchFamily="34" charset="0"/>
              <a:buChar char="•"/>
            </a:pPr>
            <a:r>
              <a:rPr lang="en-US" altLang="en-US" dirty="0">
                <a:solidFill>
                  <a:srgbClr val="193769"/>
                </a:solidFill>
                <a:latin typeface="Myriad Pro" panose="020B0503030403020204" pitchFamily="34" charset="0"/>
              </a:rPr>
              <a:t>October 17</a:t>
            </a:r>
          </a:p>
          <a:p>
            <a:pPr lvl="2" indent="-457200">
              <a:buFont typeface="Arial" panose="020B0604020202020204" pitchFamily="34" charset="0"/>
              <a:buChar char="•"/>
            </a:pPr>
            <a:r>
              <a:rPr lang="en-US" altLang="en-US" dirty="0">
                <a:solidFill>
                  <a:srgbClr val="193769"/>
                </a:solidFill>
                <a:latin typeface="Myriad Pro" panose="020B0503030403020204" pitchFamily="34" charset="0"/>
              </a:rPr>
              <a:t>November 8</a:t>
            </a:r>
          </a:p>
          <a:p>
            <a:pPr lvl="2" indent="-457200">
              <a:buFont typeface="Arial" panose="020B0604020202020204" pitchFamily="34" charset="0"/>
              <a:buChar char="•"/>
            </a:pPr>
            <a:r>
              <a:rPr lang="en-US" altLang="en-US" dirty="0">
                <a:solidFill>
                  <a:srgbClr val="193769"/>
                </a:solidFill>
                <a:latin typeface="Myriad Pro" panose="020B0503030403020204" pitchFamily="34" charset="0"/>
              </a:rPr>
              <a:t>January 17</a:t>
            </a:r>
          </a:p>
          <a:p>
            <a:pPr lvl="2" indent="-457200">
              <a:buFont typeface="Arial" panose="020B0604020202020204" pitchFamily="34" charset="0"/>
              <a:buChar char="•"/>
            </a:pPr>
            <a:r>
              <a:rPr lang="en-US" altLang="en-US" dirty="0">
                <a:solidFill>
                  <a:srgbClr val="193769"/>
                </a:solidFill>
                <a:latin typeface="Myriad Pro" panose="020B0503030403020204" pitchFamily="34" charset="0"/>
              </a:rPr>
              <a:t>March 20</a:t>
            </a:r>
          </a:p>
          <a:p>
            <a:pPr marL="0" indent="0" eaLnBrk="1" hangingPunct="1">
              <a:buFont typeface="Wingdings" panose="05000000000000000000" pitchFamily="2" charset="2"/>
              <a:buNone/>
            </a:pPr>
            <a:endParaRPr lang="en-US" altLang="en-US" dirty="0"/>
          </a:p>
        </p:txBody>
      </p:sp>
    </p:spTree>
    <p:extLst>
      <p:ext uri="{BB962C8B-B14F-4D97-AF65-F5344CB8AC3E}">
        <p14:creationId xmlns:p14="http://schemas.microsoft.com/office/powerpoint/2010/main" val="1208424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69" y="260101"/>
            <a:ext cx="5939945"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Resource links</a:t>
            </a:r>
          </a:p>
        </p:txBody>
      </p:sp>
      <p:sp>
        <p:nvSpPr>
          <p:cNvPr id="4" name="TextBox 3"/>
          <p:cNvSpPr txBox="1"/>
          <p:nvPr/>
        </p:nvSpPr>
        <p:spPr>
          <a:xfrm>
            <a:off x="541711" y="1233713"/>
            <a:ext cx="7621903" cy="452431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en-US" sz="2400" dirty="0">
                <a:solidFill>
                  <a:srgbClr val="01447B"/>
                </a:solidFill>
                <a:latin typeface="Myriad Pro" panose="020B0503030403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Collective bargaining agreements</a:t>
            </a:r>
            <a:endParaRPr lang="en-US" altLang="en-US" sz="2400" dirty="0">
              <a:solidFill>
                <a:srgbClr val="01447B"/>
              </a:solidFill>
              <a:latin typeface="Myriad Pro" panose="020B0503030403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altLang="en-US" sz="2400" dirty="0">
                <a:solidFill>
                  <a:srgbClr val="01447B"/>
                </a:solidFill>
                <a:latin typeface="Myriad Pro" panose="020B0503030403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Everett Association of School Administrators (EASA) handbook</a:t>
            </a:r>
            <a:endParaRPr lang="en-US" altLang="en-US" sz="2400" dirty="0">
              <a:solidFill>
                <a:srgbClr val="01447B"/>
              </a:solidFill>
              <a:latin typeface="Myriad Pro" panose="020B0503030403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altLang="en-US" sz="2400" dirty="0">
                <a:solidFill>
                  <a:srgbClr val="01447B"/>
                </a:solidFill>
                <a:latin typeface="Myriad Pro" panose="020B0503030403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Supervision &amp; Evaluation manual</a:t>
            </a:r>
            <a:endParaRPr lang="en-US" altLang="en-US" sz="2400" dirty="0">
              <a:solidFill>
                <a:srgbClr val="01447B"/>
              </a:solidFill>
              <a:latin typeface="Myriad Pro" panose="020B0503030403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altLang="en-US" sz="2400" dirty="0">
                <a:solidFill>
                  <a:srgbClr val="01447B"/>
                </a:solidFill>
                <a:latin typeface="Myriad Pro" panose="020B0503030403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Hiring handbook</a:t>
            </a:r>
            <a:endParaRPr lang="en-US" altLang="en-US" sz="2400" dirty="0">
              <a:solidFill>
                <a:srgbClr val="01447B"/>
              </a:solidFill>
              <a:latin typeface="Myriad Pro" panose="020B0503030403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altLang="en-US" sz="2400" dirty="0">
                <a:solidFill>
                  <a:srgbClr val="01447B"/>
                </a:solidFill>
                <a:latin typeface="Myriad Pro" panose="020B0503030403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Employee handbook</a:t>
            </a:r>
            <a:endParaRPr lang="en-US" altLang="en-US" sz="2400" dirty="0">
              <a:solidFill>
                <a:srgbClr val="01447B"/>
              </a:solidFill>
              <a:latin typeface="Myriad Pro" panose="020B0503030403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altLang="en-US" sz="2400" dirty="0">
                <a:solidFill>
                  <a:srgbClr val="0E3D6D"/>
                </a:solidFill>
                <a:latin typeface="Myriad Pro" panose="020B0503030403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Substitute Handbook</a:t>
            </a:r>
            <a:endParaRPr lang="en-US" altLang="en-US" sz="2400" dirty="0">
              <a:solidFill>
                <a:srgbClr val="0E3D6D"/>
              </a:solidFill>
              <a:latin typeface="Myriad Pro" panose="020B0503030403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altLang="en-US" sz="2400" dirty="0">
                <a:solidFill>
                  <a:srgbClr val="01447B"/>
                </a:solidFill>
                <a:latin typeface="Myriad Pro" panose="020B0503030403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HR forms</a:t>
            </a:r>
            <a:endParaRPr lang="en-US" altLang="en-US" sz="2400" dirty="0">
              <a:solidFill>
                <a:srgbClr val="01447B"/>
              </a:solidFill>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137415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69" y="260101"/>
            <a:ext cx="5939945"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More resources and tools</a:t>
            </a:r>
          </a:p>
        </p:txBody>
      </p:sp>
      <p:sp>
        <p:nvSpPr>
          <p:cNvPr id="5" name="Content Placeholder 2">
            <a:extLst>
              <a:ext uri="{FF2B5EF4-FFF2-40B4-BE49-F238E27FC236}">
                <a16:creationId xmlns:a16="http://schemas.microsoft.com/office/drawing/2014/main" id="{9E8F6A97-6149-41C5-AECA-9570B2469436}"/>
              </a:ext>
            </a:extLst>
          </p:cNvPr>
          <p:cNvSpPr>
            <a:spLocks noGrp="1"/>
          </p:cNvSpPr>
          <p:nvPr>
            <p:ph idx="1"/>
          </p:nvPr>
        </p:nvSpPr>
        <p:spPr>
          <a:xfrm>
            <a:off x="457200" y="1106704"/>
            <a:ext cx="8229600" cy="4575006"/>
          </a:xfrm>
        </p:spPr>
        <p:txBody>
          <a:bodyPr rtlCol="0">
            <a:noAutofit/>
          </a:bodyPr>
          <a:lstStyle/>
          <a:p>
            <a:pPr eaLnBrk="1" fontAlgn="auto" hangingPunct="1">
              <a:spcBef>
                <a:spcPts val="200"/>
              </a:spcBef>
              <a:spcAft>
                <a:spcPts val="0"/>
              </a:spcAft>
              <a:buFont typeface="Arial" panose="020B0604020202020204" pitchFamily="34" charset="0"/>
              <a:buChar char="•"/>
              <a:defRPr/>
            </a:pPr>
            <a:r>
              <a:rPr lang="en-US" altLang="en-US" sz="2400" dirty="0">
                <a:solidFill>
                  <a:srgbClr val="01447B"/>
                </a:solidFill>
                <a:latin typeface="Myriad Pro" panose="020B0503030403020204" pitchFamily="34" charset="0"/>
                <a:hlinkClick r:id="rId3">
                  <a:extLst>
                    <a:ext uri="{A12FA001-AC4F-418D-AE19-62706E023703}">
                      <ahyp:hlinkClr xmlns:ahyp="http://schemas.microsoft.com/office/drawing/2018/hyperlinkcolor" val="tx"/>
                    </a:ext>
                  </a:extLst>
                </a:hlinkClick>
              </a:rPr>
              <a:t>New employee information</a:t>
            </a:r>
            <a:endParaRPr lang="en-US" altLang="en-US" sz="2400" dirty="0">
              <a:solidFill>
                <a:srgbClr val="01447B"/>
              </a:solidFill>
              <a:latin typeface="Myriad Pro" panose="020B0503030403020204" pitchFamily="34" charset="0"/>
            </a:endParaRPr>
          </a:p>
          <a:p>
            <a:pPr eaLnBrk="1" fontAlgn="auto" hangingPunct="1">
              <a:spcBef>
                <a:spcPts val="200"/>
              </a:spcBef>
              <a:spcAft>
                <a:spcPts val="0"/>
              </a:spcAft>
              <a:buFont typeface="Arial" panose="020B0604020202020204" pitchFamily="34" charset="0"/>
              <a:buChar char="•"/>
              <a:defRPr/>
            </a:pPr>
            <a:r>
              <a:rPr lang="en-US" altLang="en-US" sz="2400" dirty="0">
                <a:solidFill>
                  <a:srgbClr val="01447B"/>
                </a:solidFill>
                <a:latin typeface="Myriad Pro" panose="020B0503030403020204" pitchFamily="34" charset="0"/>
              </a:rPr>
              <a:t>District branding standards, </a:t>
            </a:r>
            <a:r>
              <a:rPr lang="en-US" altLang="en-US" sz="2400" dirty="0">
                <a:solidFill>
                  <a:srgbClr val="01447B"/>
                </a:solidFill>
                <a:latin typeface="Myriad Pro" panose="020B0503030403020204" pitchFamily="34" charset="0"/>
                <a:hlinkClick r:id="rId4">
                  <a:extLst>
                    <a:ext uri="{A12FA001-AC4F-418D-AE19-62706E023703}">
                      <ahyp:hlinkClr xmlns:ahyp="http://schemas.microsoft.com/office/drawing/2018/hyperlinkcolor" val="tx"/>
                    </a:ext>
                  </a:extLst>
                </a:hlinkClick>
              </a:rPr>
              <a:t>located on DocuShare</a:t>
            </a:r>
            <a:endParaRPr lang="en-US" altLang="en-US" sz="2400" dirty="0">
              <a:solidFill>
                <a:srgbClr val="01447B"/>
              </a:solidFill>
              <a:latin typeface="Myriad Pro" panose="020B0503030403020204" pitchFamily="34" charset="0"/>
            </a:endParaRPr>
          </a:p>
          <a:p>
            <a:pPr lvl="1" eaLnBrk="1" fontAlgn="auto" hangingPunct="1">
              <a:lnSpc>
                <a:spcPct val="80000"/>
              </a:lnSpc>
              <a:spcBef>
                <a:spcPts val="200"/>
              </a:spcBef>
              <a:spcAft>
                <a:spcPts val="0"/>
              </a:spcAft>
              <a:buFont typeface="Arial" panose="020B0604020202020204" pitchFamily="34" charset="0"/>
              <a:buChar char="•"/>
              <a:defRPr/>
            </a:pPr>
            <a:r>
              <a:rPr lang="en-US" altLang="en-US" sz="2400" dirty="0">
                <a:solidFill>
                  <a:srgbClr val="01447B"/>
                </a:solidFill>
                <a:latin typeface="Myriad Pro" panose="020B0503030403020204" pitchFamily="34" charset="0"/>
                <a:cs typeface="Arial" panose="020B0604020202020204" pitchFamily="34" charset="0"/>
              </a:rPr>
              <a:t>Location of branding standards and templates</a:t>
            </a:r>
          </a:p>
          <a:p>
            <a:pPr marL="1035050" lvl="2" indent="-342900">
              <a:lnSpc>
                <a:spcPct val="120000"/>
              </a:lnSpc>
              <a:spcBef>
                <a:spcPts val="200"/>
              </a:spcBef>
              <a:buFont typeface="Arial" panose="020B0604020202020204" pitchFamily="34" charset="0"/>
              <a:buChar char="•"/>
              <a:defRPr/>
            </a:pPr>
            <a:r>
              <a:rPr lang="en-US" altLang="en-US" dirty="0">
                <a:solidFill>
                  <a:srgbClr val="01447B"/>
                </a:solidFill>
                <a:latin typeface="Myriad Pro" panose="020B0503030403020204" pitchFamily="34" charset="0"/>
                <a:cs typeface="Arial" panose="020B0604020202020204" pitchFamily="34" charset="0"/>
              </a:rPr>
              <a:t>DocuShare Home &gt; Everett Public Schools District  Documents &gt; Departments &gt; Communications &gt; Brand Materials</a:t>
            </a:r>
          </a:p>
          <a:p>
            <a:pPr marL="692150" lvl="2" indent="0">
              <a:lnSpc>
                <a:spcPct val="120000"/>
              </a:lnSpc>
              <a:spcBef>
                <a:spcPts val="200"/>
              </a:spcBef>
              <a:buNone/>
              <a:defRPr/>
            </a:pPr>
            <a:endParaRPr lang="en-US" altLang="en-US" dirty="0">
              <a:solidFill>
                <a:schemeClr val="tx1">
                  <a:lumMod val="75000"/>
                  <a:lumOff val="25000"/>
                </a:schemeClr>
              </a:solidFill>
              <a:latin typeface="Myriad Pro" panose="020B0503030403020204" pitchFamily="34" charset="0"/>
              <a:cs typeface="Arial" panose="020B0604020202020204" pitchFamily="34" charset="0"/>
            </a:endParaRPr>
          </a:p>
          <a:p>
            <a:pPr>
              <a:spcBef>
                <a:spcPts val="200"/>
              </a:spcBef>
              <a:buFont typeface="Arial" panose="020B0604020202020204" pitchFamily="34" charset="0"/>
              <a:buChar char="•"/>
            </a:pPr>
            <a:r>
              <a:rPr lang="en-US" altLang="en-US" sz="2400" dirty="0">
                <a:solidFill>
                  <a:srgbClr val="01447B"/>
                </a:solidFill>
                <a:latin typeface="Myriad Pro" panose="020B0503030403020204" pitchFamily="34" charset="0"/>
                <a:hlinkClick r:id="rId5">
                  <a:extLst>
                    <a:ext uri="{A12FA001-AC4F-418D-AE19-62706E023703}">
                      <ahyp:hlinkClr xmlns:ahyp="http://schemas.microsoft.com/office/drawing/2018/hyperlinkcolor" val="tx"/>
                    </a:ext>
                  </a:extLst>
                </a:hlinkClick>
              </a:rPr>
              <a:t>Principals’ Packet</a:t>
            </a:r>
            <a:r>
              <a:rPr lang="en-US" altLang="en-US" sz="2400" dirty="0">
                <a:solidFill>
                  <a:srgbClr val="01447B"/>
                </a:solidFill>
                <a:latin typeface="Myriad Pro" panose="020B0503030403020204" pitchFamily="34" charset="0"/>
              </a:rPr>
              <a:t> - each Friday in your inbox </a:t>
            </a:r>
          </a:p>
          <a:p>
            <a:pPr marL="692150" lvl="2" indent="0" eaLnBrk="1" fontAlgn="auto" hangingPunct="1">
              <a:lnSpc>
                <a:spcPct val="80000"/>
              </a:lnSpc>
              <a:spcAft>
                <a:spcPts val="0"/>
              </a:spcAft>
              <a:buFont typeface="Wingdings" panose="05000000000000000000" pitchFamily="2" charset="2"/>
              <a:buNone/>
              <a:defRPr/>
            </a:pPr>
            <a:br>
              <a:rPr lang="en-US" altLang="en-US" dirty="0">
                <a:solidFill>
                  <a:schemeClr val="tx1">
                    <a:lumMod val="75000"/>
                    <a:lumOff val="25000"/>
                  </a:schemeClr>
                </a:solidFill>
                <a:latin typeface="Myriad Pro" panose="020B0503030403020204" pitchFamily="34" charset="0"/>
              </a:rPr>
            </a:br>
            <a:endParaRPr lang="en-US" altLang="en-US" dirty="0">
              <a:solidFill>
                <a:schemeClr val="tx1">
                  <a:lumMod val="75000"/>
                  <a:lumOff val="25000"/>
                </a:schemeClr>
              </a:solidFill>
              <a:latin typeface="Myriad Pro" panose="020B0503030403020204" pitchFamily="34" charset="0"/>
            </a:endParaRPr>
          </a:p>
          <a:p>
            <a:pPr lvl="1" eaLnBrk="1" fontAlgn="auto" hangingPunct="1">
              <a:spcAft>
                <a:spcPts val="0"/>
              </a:spcAft>
              <a:buFont typeface="Wingdings 3" charset="2"/>
              <a:buChar char=""/>
              <a:defRPr/>
            </a:pPr>
            <a:endParaRPr lang="en-US" altLang="en-US" dirty="0">
              <a:solidFill>
                <a:schemeClr val="tx1">
                  <a:lumMod val="75000"/>
                  <a:lumOff val="25000"/>
                </a:schemeClr>
              </a:solidFill>
              <a:latin typeface="Myriad Pro" panose="020B0503030403020204" pitchFamily="34" charset="0"/>
            </a:endParaRPr>
          </a:p>
        </p:txBody>
      </p:sp>
    </p:spTree>
    <p:extLst>
      <p:ext uri="{BB962C8B-B14F-4D97-AF65-F5344CB8AC3E}">
        <p14:creationId xmlns:p14="http://schemas.microsoft.com/office/powerpoint/2010/main" val="17829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6171" y="1233713"/>
            <a:ext cx="7358743" cy="923330"/>
          </a:xfrm>
          <a:prstGeom prst="rect">
            <a:avLst/>
          </a:prstGeom>
          <a:noFill/>
        </p:spPr>
        <p:txBody>
          <a:bodyPr wrap="square" rtlCol="0">
            <a:spAutoFit/>
          </a:bodyPr>
          <a:lstStyle/>
          <a:p>
            <a:pPr>
              <a:lnSpc>
                <a:spcPct val="150000"/>
              </a:lnSpc>
            </a:pPr>
            <a:endParaRPr lang="en-US" sz="2400" dirty="0">
              <a:solidFill>
                <a:srgbClr val="01447B"/>
              </a:solidFill>
              <a:latin typeface="Arial" panose="020B0604020202020204" pitchFamily="34" charset="0"/>
              <a:cs typeface="Arial" panose="020B0604020202020204" pitchFamily="34" charset="0"/>
            </a:endParaRPr>
          </a:p>
          <a:p>
            <a:pPr lvl="1" indent="-342900">
              <a:buFont typeface="Arial"/>
              <a:buChar char="•"/>
              <a:tabLst>
                <a:tab pos="5148263" algn="l"/>
              </a:tabLst>
            </a:pPr>
            <a:endParaRPr lang="en-US"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2F55B16A-B953-424D-83E5-A9E53082BD65}"/>
              </a:ext>
            </a:extLst>
          </p:cNvPr>
          <p:cNvSpPr>
            <a:spLocks noGrp="1"/>
          </p:cNvSpPr>
          <p:nvPr>
            <p:ph idx="1"/>
          </p:nvPr>
        </p:nvSpPr>
        <p:spPr>
          <a:xfrm>
            <a:off x="609600" y="1091952"/>
            <a:ext cx="7904085" cy="5079507"/>
          </a:xfrm>
        </p:spPr>
        <p:txBody>
          <a:bodyPr rtlCol="0">
            <a:normAutofit/>
          </a:bodyPr>
          <a:lstStyle/>
          <a:p>
            <a:pPr algn="ctr">
              <a:buNone/>
              <a:defRPr/>
            </a:pPr>
            <a:r>
              <a:rPr lang="en-US" altLang="en-US" b="1" dirty="0">
                <a:solidFill>
                  <a:srgbClr val="193769"/>
                </a:solidFill>
                <a:latin typeface="Myriad Pro" panose="020B0503030403020204" pitchFamily="34" charset="0"/>
              </a:rPr>
              <a:t>Welcome to </a:t>
            </a:r>
          </a:p>
          <a:p>
            <a:pPr algn="ctr">
              <a:buNone/>
              <a:defRPr/>
            </a:pPr>
            <a:r>
              <a:rPr lang="en-US" altLang="en-US" b="1" dirty="0">
                <a:solidFill>
                  <a:srgbClr val="193769"/>
                </a:solidFill>
                <a:latin typeface="Myriad Pro" panose="020B0503030403020204" pitchFamily="34" charset="0"/>
              </a:rPr>
              <a:t>Everett Public Schools!  </a:t>
            </a:r>
          </a:p>
          <a:p>
            <a:pPr algn="ctr">
              <a:buNone/>
              <a:defRPr/>
            </a:pPr>
            <a:endParaRPr lang="en-US" altLang="en-US" b="1" dirty="0">
              <a:solidFill>
                <a:srgbClr val="193769"/>
              </a:solidFill>
              <a:latin typeface="Myriad Pro" panose="020B0503030403020204" pitchFamily="34" charset="0"/>
            </a:endParaRPr>
          </a:p>
          <a:p>
            <a:pPr algn="ctr">
              <a:buNone/>
              <a:defRPr/>
            </a:pPr>
            <a:endParaRPr lang="en-US" altLang="en-US" b="1" dirty="0">
              <a:solidFill>
                <a:srgbClr val="193769"/>
              </a:solidFill>
              <a:latin typeface="Myriad Pro" panose="020B0503030403020204" pitchFamily="34" charset="0"/>
            </a:endParaRPr>
          </a:p>
          <a:p>
            <a:pPr algn="ctr">
              <a:buNone/>
              <a:defRPr/>
            </a:pPr>
            <a:endParaRPr lang="en-US" altLang="en-US" b="1" dirty="0">
              <a:solidFill>
                <a:srgbClr val="193769"/>
              </a:solidFill>
              <a:latin typeface="Myriad Pro" panose="020B0503030403020204" pitchFamily="34" charset="0"/>
            </a:endParaRPr>
          </a:p>
          <a:p>
            <a:pPr algn="ctr">
              <a:buNone/>
              <a:defRPr/>
            </a:pPr>
            <a:endParaRPr lang="en-US" altLang="en-US" b="1" dirty="0">
              <a:solidFill>
                <a:srgbClr val="193769"/>
              </a:solidFill>
              <a:latin typeface="Myriad Pro" panose="020B0503030403020204" pitchFamily="34" charset="0"/>
            </a:endParaRPr>
          </a:p>
          <a:p>
            <a:pPr algn="ctr">
              <a:buNone/>
              <a:defRPr/>
            </a:pPr>
            <a:endParaRPr lang="en-US" altLang="en-US" b="1" dirty="0">
              <a:solidFill>
                <a:srgbClr val="193769"/>
              </a:solidFill>
              <a:latin typeface="Myriad Pro" panose="020B0503030403020204" pitchFamily="34" charset="0"/>
            </a:endParaRPr>
          </a:p>
          <a:p>
            <a:pPr algn="ctr">
              <a:buNone/>
              <a:defRPr/>
            </a:pPr>
            <a:r>
              <a:rPr lang="en-US" altLang="en-US" b="1" dirty="0">
                <a:solidFill>
                  <a:srgbClr val="193769"/>
                </a:solidFill>
                <a:latin typeface="Myriad Pro" panose="020B0503030403020204" pitchFamily="34" charset="0"/>
              </a:rPr>
              <a:t>We are glad you are part of our team!</a:t>
            </a:r>
            <a:endParaRPr lang="en-US" dirty="0">
              <a:solidFill>
                <a:srgbClr val="193769"/>
              </a:solidFill>
            </a:endParaRPr>
          </a:p>
        </p:txBody>
      </p:sp>
      <p:pic>
        <p:nvPicPr>
          <p:cNvPr id="6" name="Picture 5">
            <a:extLst>
              <a:ext uri="{FF2B5EF4-FFF2-40B4-BE49-F238E27FC236}">
                <a16:creationId xmlns:a16="http://schemas.microsoft.com/office/drawing/2014/main" id="{FD993C08-3C33-45B2-A75D-D47C7B95C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041" y="2551570"/>
            <a:ext cx="3526391" cy="22216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9394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69" y="260101"/>
            <a:ext cx="5939945"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Human resources team</a:t>
            </a:r>
          </a:p>
        </p:txBody>
      </p:sp>
      <p:pic>
        <p:nvPicPr>
          <p:cNvPr id="3" name="Picture 2">
            <a:extLst>
              <a:ext uri="{FF2B5EF4-FFF2-40B4-BE49-F238E27FC236}">
                <a16:creationId xmlns:a16="http://schemas.microsoft.com/office/drawing/2014/main" id="{86D7E78B-33A5-4133-A4FF-34239ADB21CF}"/>
              </a:ext>
            </a:extLst>
          </p:cNvPr>
          <p:cNvPicPr>
            <a:picLocks noChangeAspect="1"/>
          </p:cNvPicPr>
          <p:nvPr/>
        </p:nvPicPr>
        <p:blipFill>
          <a:blip r:embed="rId3"/>
          <a:stretch>
            <a:fillRect/>
          </a:stretch>
        </p:blipFill>
        <p:spPr>
          <a:xfrm>
            <a:off x="604944" y="1094968"/>
            <a:ext cx="8027176" cy="4879420"/>
          </a:xfrm>
          <a:prstGeom prst="rect">
            <a:avLst/>
          </a:prstGeom>
        </p:spPr>
      </p:pic>
    </p:spTree>
    <p:extLst>
      <p:ext uri="{BB962C8B-B14F-4D97-AF65-F5344CB8AC3E}">
        <p14:creationId xmlns:p14="http://schemas.microsoft.com/office/powerpoint/2010/main" val="81196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69" y="260101"/>
            <a:ext cx="5939945"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Today’s topics</a:t>
            </a:r>
          </a:p>
        </p:txBody>
      </p:sp>
      <p:sp>
        <p:nvSpPr>
          <p:cNvPr id="4" name="TextBox 3"/>
          <p:cNvSpPr txBox="1"/>
          <p:nvPr/>
        </p:nvSpPr>
        <p:spPr>
          <a:xfrm>
            <a:off x="462069" y="928000"/>
            <a:ext cx="8273558" cy="5509200"/>
          </a:xfrm>
          <a:prstGeom prst="rect">
            <a:avLst/>
          </a:prstGeom>
          <a:noFill/>
        </p:spPr>
        <p:txBody>
          <a:bodyPr wrap="square" rtlCol="0">
            <a:spAutoFit/>
          </a:bodyPr>
          <a:lstStyle/>
          <a:p>
            <a:pPr lvl="1" indent="-342900">
              <a:buFont typeface="Arial" panose="020B0604020202020204" pitchFamily="34" charset="0"/>
              <a:buChar char="•"/>
              <a:tabLst>
                <a:tab pos="5148263" algn="l"/>
              </a:tabLst>
            </a:pPr>
            <a:r>
              <a:rPr lang="en-US" sz="2000" b="1" dirty="0">
                <a:solidFill>
                  <a:srgbClr val="01447B"/>
                </a:solidFill>
                <a:latin typeface="Myriad Pro" panose="020B0503030403020204" pitchFamily="34" charset="0"/>
                <a:cs typeface="Arial" panose="020B0604020202020204" pitchFamily="34" charset="0"/>
              </a:rPr>
              <a:t>Mary O’Brien, Director of Certificated Staff</a:t>
            </a:r>
          </a:p>
          <a:p>
            <a:pPr lvl="2" indent="-342900">
              <a:buFont typeface="Arial"/>
              <a:buChar char="•"/>
              <a:tabLst>
                <a:tab pos="5148263" algn="l"/>
              </a:tabLst>
            </a:pPr>
            <a:r>
              <a:rPr lang="en-US" sz="2000" dirty="0">
                <a:solidFill>
                  <a:srgbClr val="01447B"/>
                </a:solidFill>
                <a:latin typeface="Myriad Pro" panose="020B0503030403020204" pitchFamily="34" charset="0"/>
                <a:cs typeface="Arial" panose="020B0604020202020204" pitchFamily="34" charset="0"/>
              </a:rPr>
              <a:t>Everett Education Association</a:t>
            </a:r>
          </a:p>
          <a:p>
            <a:pPr lvl="2" indent="-342900">
              <a:buFont typeface="Arial"/>
              <a:buChar char="•"/>
              <a:tabLst>
                <a:tab pos="5148263" algn="l"/>
              </a:tabLst>
            </a:pPr>
            <a:r>
              <a:rPr lang="en-US" sz="2000" dirty="0">
                <a:solidFill>
                  <a:srgbClr val="01447B"/>
                </a:solidFill>
                <a:latin typeface="Myriad Pro" panose="020B0503030403020204" pitchFamily="34" charset="0"/>
                <a:cs typeface="Arial" panose="020B0604020202020204" pitchFamily="34" charset="0"/>
              </a:rPr>
              <a:t>Evaluation cycle</a:t>
            </a:r>
          </a:p>
          <a:p>
            <a:pPr lvl="2" indent="-342900">
              <a:buFont typeface="Arial"/>
              <a:buChar char="•"/>
              <a:tabLst>
                <a:tab pos="5148263" algn="l"/>
              </a:tabLst>
            </a:pPr>
            <a:r>
              <a:rPr lang="en-US" sz="2000" dirty="0">
                <a:solidFill>
                  <a:srgbClr val="01447B"/>
                </a:solidFill>
                <a:latin typeface="Myriad Pro" panose="020B0503030403020204" pitchFamily="34" charset="0"/>
                <a:cs typeface="Arial" panose="020B0604020202020204" pitchFamily="34" charset="0"/>
              </a:rPr>
              <a:t>Supervision &amp; evaluation</a:t>
            </a:r>
          </a:p>
          <a:p>
            <a:pPr lvl="2" indent="-342900">
              <a:buFont typeface="Arial" panose="020B0604020202020204" pitchFamily="34" charset="0"/>
              <a:buChar char="•"/>
              <a:tabLst>
                <a:tab pos="5148263" algn="l"/>
              </a:tabLst>
            </a:pPr>
            <a:endParaRPr lang="en-US" sz="2000" b="1" dirty="0">
              <a:solidFill>
                <a:srgbClr val="01447B"/>
              </a:solidFill>
              <a:latin typeface="Myriad Pro" panose="020B0503030403020204" pitchFamily="34" charset="0"/>
              <a:cs typeface="Arial" panose="020B0604020202020204" pitchFamily="34" charset="0"/>
            </a:endParaRPr>
          </a:p>
          <a:p>
            <a:pPr lvl="1" indent="-342900">
              <a:buFont typeface="Arial" panose="020B0604020202020204" pitchFamily="34" charset="0"/>
              <a:buChar char="•"/>
              <a:tabLst>
                <a:tab pos="5148263" algn="l"/>
              </a:tabLst>
            </a:pPr>
            <a:r>
              <a:rPr lang="en-US" sz="2000" b="1" dirty="0">
                <a:solidFill>
                  <a:srgbClr val="01447B"/>
                </a:solidFill>
                <a:latin typeface="Myriad Pro" panose="020B0503030403020204" pitchFamily="34" charset="0"/>
                <a:cs typeface="Arial" panose="020B0604020202020204" pitchFamily="34" charset="0"/>
              </a:rPr>
              <a:t>Ingrid Stafford, Systems Support Analyst</a:t>
            </a:r>
          </a:p>
          <a:p>
            <a:pPr lvl="2" indent="-342900">
              <a:buFont typeface="Arial" panose="020B0604020202020204" pitchFamily="34" charset="0"/>
              <a:buChar char="•"/>
              <a:tabLst>
                <a:tab pos="5148263" algn="l"/>
              </a:tabLst>
            </a:pPr>
            <a:r>
              <a:rPr lang="en-US" sz="2000" dirty="0">
                <a:solidFill>
                  <a:srgbClr val="01447B"/>
                </a:solidFill>
                <a:latin typeface="Myriad Pro" panose="020B0503030403020204" pitchFamily="34" charset="0"/>
                <a:cs typeface="Arial" panose="020B0604020202020204" pitchFamily="34" charset="0"/>
              </a:rPr>
              <a:t>Frontline – absence management, professional development</a:t>
            </a:r>
          </a:p>
          <a:p>
            <a:pPr lvl="2" indent="-342900">
              <a:buFont typeface="Arial" panose="020B0604020202020204" pitchFamily="34" charset="0"/>
              <a:buChar char="•"/>
              <a:tabLst>
                <a:tab pos="5148263" algn="l"/>
              </a:tabLst>
            </a:pPr>
            <a:r>
              <a:rPr lang="en-US" sz="2000" dirty="0">
                <a:solidFill>
                  <a:srgbClr val="01447B"/>
                </a:solidFill>
                <a:latin typeface="Myriad Pro" panose="020B0503030403020204" pitchFamily="34" charset="0"/>
                <a:cs typeface="Arial" panose="020B0604020202020204" pitchFamily="34" charset="0"/>
              </a:rPr>
              <a:t>SafeSchools</a:t>
            </a:r>
          </a:p>
          <a:p>
            <a:pPr marL="571500" lvl="2">
              <a:tabLst>
                <a:tab pos="5148263" algn="l"/>
              </a:tabLst>
            </a:pPr>
            <a:endParaRPr lang="en-US" sz="2000" dirty="0">
              <a:solidFill>
                <a:srgbClr val="01447B"/>
              </a:solidFill>
              <a:latin typeface="Myriad Pro" panose="020B0503030403020204" pitchFamily="34" charset="0"/>
              <a:cs typeface="Arial" panose="020B0604020202020204" pitchFamily="34" charset="0"/>
            </a:endParaRPr>
          </a:p>
          <a:p>
            <a:pPr lvl="1" indent="-342900">
              <a:buFont typeface="Arial" panose="020B0604020202020204" pitchFamily="34" charset="0"/>
              <a:buChar char="•"/>
              <a:tabLst>
                <a:tab pos="5148263" algn="l"/>
              </a:tabLst>
            </a:pPr>
            <a:r>
              <a:rPr lang="en-US" sz="2000" b="1" dirty="0">
                <a:solidFill>
                  <a:srgbClr val="01447B"/>
                </a:solidFill>
                <a:latin typeface="Myriad Pro" panose="020B0503030403020204" pitchFamily="34" charset="0"/>
                <a:cs typeface="Arial" panose="020B0604020202020204" pitchFamily="34" charset="0"/>
              </a:rPr>
              <a:t>Mandy Benson, Director of Classified Staff</a:t>
            </a:r>
          </a:p>
          <a:p>
            <a:pPr lvl="2" indent="-342900">
              <a:buFont typeface="Arial" panose="020B0604020202020204" pitchFamily="34" charset="0"/>
              <a:buChar char="•"/>
              <a:tabLst>
                <a:tab pos="5148263" algn="l"/>
              </a:tabLst>
            </a:pPr>
            <a:r>
              <a:rPr lang="en-US" sz="2000" dirty="0">
                <a:solidFill>
                  <a:srgbClr val="01447B"/>
                </a:solidFill>
                <a:latin typeface="Myriad Pro" panose="020B0503030403020204" pitchFamily="34" charset="0"/>
                <a:cs typeface="Arial" panose="020B0604020202020204" pitchFamily="34" charset="0"/>
              </a:rPr>
              <a:t>Labor relations</a:t>
            </a:r>
          </a:p>
          <a:p>
            <a:pPr lvl="2" indent="-342900">
              <a:buFont typeface="Arial" panose="020B0604020202020204" pitchFamily="34" charset="0"/>
              <a:buChar char="•"/>
              <a:tabLst>
                <a:tab pos="5148263" algn="l"/>
              </a:tabLst>
            </a:pPr>
            <a:endParaRPr lang="en-US" sz="2000" dirty="0">
              <a:solidFill>
                <a:srgbClr val="01447B"/>
              </a:solidFill>
              <a:latin typeface="Myriad Pro" panose="020B0503030403020204" pitchFamily="34" charset="0"/>
              <a:cs typeface="Arial" panose="020B0604020202020204" pitchFamily="34" charset="0"/>
            </a:endParaRPr>
          </a:p>
          <a:p>
            <a:pPr lvl="1" indent="-342900">
              <a:buFont typeface="Arial" panose="020B0604020202020204" pitchFamily="34" charset="0"/>
              <a:buChar char="•"/>
              <a:tabLst>
                <a:tab pos="5148263" algn="l"/>
              </a:tabLst>
            </a:pPr>
            <a:r>
              <a:rPr lang="en-US" sz="2000" b="1" dirty="0">
                <a:solidFill>
                  <a:srgbClr val="01447B"/>
                </a:solidFill>
                <a:latin typeface="Myriad Pro" panose="020B0503030403020204" pitchFamily="34" charset="0"/>
                <a:cs typeface="Arial" panose="020B0604020202020204" pitchFamily="34" charset="0"/>
              </a:rPr>
              <a:t>Randi Seaberg, Director of Talent Acquisition &amp; Retention</a:t>
            </a:r>
          </a:p>
          <a:p>
            <a:pPr marL="800100" lvl="1" indent="-342900">
              <a:buFont typeface="Arial" panose="020B0604020202020204" pitchFamily="34" charset="0"/>
              <a:buChar char="•"/>
              <a:tabLst>
                <a:tab pos="5148263" algn="l"/>
              </a:tabLst>
            </a:pPr>
            <a:r>
              <a:rPr lang="en-US" sz="2000" dirty="0">
                <a:solidFill>
                  <a:srgbClr val="01447B"/>
                </a:solidFill>
                <a:latin typeface="Myriad Pro" panose="020B0503030403020204" pitchFamily="34" charset="0"/>
                <a:cs typeface="Arial" panose="020B0604020202020204" pitchFamily="34" charset="0"/>
              </a:rPr>
              <a:t>Benefits</a:t>
            </a:r>
          </a:p>
          <a:p>
            <a:pPr marL="800100" lvl="1" indent="-342900">
              <a:buFont typeface="Arial" panose="020B0604020202020204" pitchFamily="34" charset="0"/>
              <a:buChar char="•"/>
              <a:tabLst>
                <a:tab pos="5148263" algn="l"/>
              </a:tabLst>
            </a:pPr>
            <a:r>
              <a:rPr lang="en-US" sz="2000" dirty="0">
                <a:solidFill>
                  <a:srgbClr val="01447B"/>
                </a:solidFill>
                <a:latin typeface="Myriad Pro" panose="020B0503030403020204" pitchFamily="34" charset="0"/>
                <a:cs typeface="Arial" panose="020B0604020202020204" pitchFamily="34" charset="0"/>
              </a:rPr>
              <a:t>Frontline - recruiting &amp; hiring</a:t>
            </a:r>
          </a:p>
          <a:p>
            <a:pPr lvl="1">
              <a:tabLst>
                <a:tab pos="5148263" algn="l"/>
              </a:tabLst>
            </a:pPr>
            <a:endParaRPr lang="en-US" sz="2000" dirty="0">
              <a:solidFill>
                <a:srgbClr val="01447B"/>
              </a:solidFill>
              <a:latin typeface="Myriad Pro" panose="020B0503030403020204" pitchFamily="34" charset="0"/>
              <a:cs typeface="Arial" panose="020B0604020202020204" pitchFamily="34" charset="0"/>
            </a:endParaRPr>
          </a:p>
          <a:p>
            <a:pPr lvl="1" indent="-342900">
              <a:buFont typeface="Arial" panose="020B0604020202020204" pitchFamily="34" charset="0"/>
              <a:buChar char="•"/>
              <a:tabLst>
                <a:tab pos="5148263" algn="l"/>
              </a:tabLst>
            </a:pPr>
            <a:r>
              <a:rPr lang="en-US" sz="2000" b="1" dirty="0">
                <a:solidFill>
                  <a:srgbClr val="01447B"/>
                </a:solidFill>
                <a:latin typeface="Myriad Pro" panose="020B0503030403020204" pitchFamily="34" charset="0"/>
                <a:cs typeface="Arial" panose="020B0604020202020204" pitchFamily="34" charset="0"/>
              </a:rPr>
              <a:t>Finance and Business Services</a:t>
            </a:r>
          </a:p>
        </p:txBody>
      </p:sp>
    </p:spTree>
    <p:extLst>
      <p:ext uri="{BB962C8B-B14F-4D97-AF65-F5344CB8AC3E}">
        <p14:creationId xmlns:p14="http://schemas.microsoft.com/office/powerpoint/2010/main" val="24328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536" y="260101"/>
            <a:ext cx="5939945"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Group rotations</a:t>
            </a:r>
          </a:p>
        </p:txBody>
      </p:sp>
      <p:sp>
        <p:nvSpPr>
          <p:cNvPr id="4" name="TextBox 3"/>
          <p:cNvSpPr txBox="1"/>
          <p:nvPr/>
        </p:nvSpPr>
        <p:spPr>
          <a:xfrm>
            <a:off x="585927" y="1119782"/>
            <a:ext cx="7963270" cy="2585323"/>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1447B"/>
                </a:solidFill>
                <a:latin typeface="Myriad Pro" panose="020B0503030403020204" pitchFamily="34" charset="0"/>
                <a:cs typeface="Arial" panose="020B0604020202020204" pitchFamily="34" charset="0"/>
              </a:rPr>
              <a:t>Human resources group assignments</a:t>
            </a:r>
          </a:p>
          <a:p>
            <a:pPr marL="800100" lvl="1" indent="-342900">
              <a:buFont typeface="Arial" panose="020B0604020202020204" pitchFamily="34" charset="0"/>
              <a:buChar char="•"/>
            </a:pPr>
            <a:r>
              <a:rPr lang="en-US" sz="2400" dirty="0">
                <a:solidFill>
                  <a:srgbClr val="01447B"/>
                </a:solidFill>
                <a:latin typeface="Myriad Pro" panose="020B0503030403020204" pitchFamily="34" charset="0"/>
                <a:cs typeface="Arial" panose="020B0604020202020204" pitchFamily="34" charset="0"/>
              </a:rPr>
              <a:t>Four groups</a:t>
            </a:r>
          </a:p>
          <a:p>
            <a:pPr marL="800100" lvl="1" indent="-342900">
              <a:buFont typeface="Arial" panose="020B0604020202020204" pitchFamily="34" charset="0"/>
              <a:buChar char="•"/>
            </a:pPr>
            <a:r>
              <a:rPr lang="en-US" sz="2400" dirty="0">
                <a:solidFill>
                  <a:srgbClr val="01447B"/>
                </a:solidFill>
                <a:latin typeface="Myriad Pro" panose="020B0503030403020204" pitchFamily="34" charset="0"/>
                <a:cs typeface="Arial" panose="020B0604020202020204" pitchFamily="34" charset="0"/>
              </a:rPr>
              <a:t>20 minutes each</a:t>
            </a:r>
          </a:p>
          <a:p>
            <a:pPr marL="342900" indent="-342900">
              <a:buFont typeface="Arial" panose="020B0604020202020204" pitchFamily="34" charset="0"/>
              <a:buChar char="•"/>
            </a:pPr>
            <a:r>
              <a:rPr lang="en-US" sz="2400" dirty="0">
                <a:solidFill>
                  <a:srgbClr val="01447B"/>
                </a:solidFill>
                <a:latin typeface="Myriad Pro" panose="020B0503030403020204" pitchFamily="34" charset="0"/>
                <a:cs typeface="Arial" panose="020B0604020202020204" pitchFamily="34" charset="0"/>
              </a:rPr>
              <a:t>Financial services</a:t>
            </a:r>
          </a:p>
          <a:p>
            <a:pPr indent="-342900">
              <a:buFont typeface="Arial" panose="020B0604020202020204" pitchFamily="34" charset="0"/>
              <a:buChar char="•"/>
              <a:tabLst>
                <a:tab pos="5148263" algn="l"/>
              </a:tabLst>
            </a:pPr>
            <a:r>
              <a:rPr lang="en-US" sz="2400" dirty="0">
                <a:solidFill>
                  <a:srgbClr val="01447B"/>
                </a:solidFill>
                <a:latin typeface="Myriad Pro" panose="020B0503030403020204" pitchFamily="34" charset="0"/>
                <a:cs typeface="Arial" panose="020B0604020202020204" pitchFamily="34" charset="0"/>
              </a:rPr>
              <a:t>Q &amp; A</a:t>
            </a:r>
            <a:r>
              <a:rPr lang="en-US" sz="2400" dirty="0">
                <a:solidFill>
                  <a:srgbClr val="01447B"/>
                </a:solidFill>
                <a:latin typeface="Arial" panose="020B0604020202020204" pitchFamily="34" charset="0"/>
                <a:cs typeface="Arial" panose="020B0604020202020204" pitchFamily="34" charset="0"/>
              </a:rPr>
              <a:t>					</a:t>
            </a:r>
          </a:p>
          <a:p>
            <a:pPr indent="-342900">
              <a:buFont typeface="Arial" panose="020B0604020202020204" pitchFamily="34" charset="0"/>
              <a:buChar char="•"/>
              <a:tabLst>
                <a:tab pos="5148263" algn="l"/>
              </a:tabLst>
            </a:pPr>
            <a:endParaRPr lang="en-US" sz="2400" dirty="0">
              <a:solidFill>
                <a:srgbClr val="01447B"/>
              </a:solidFill>
              <a:latin typeface="Arial" panose="020B0604020202020204" pitchFamily="34" charset="0"/>
              <a:cs typeface="Arial" panose="020B0604020202020204" pitchFamily="34" charset="0"/>
            </a:endParaRPr>
          </a:p>
          <a:p>
            <a:pPr lvl="1" indent="-342900">
              <a:buFont typeface="Arial"/>
              <a:buChar char="•"/>
              <a:tabLst>
                <a:tab pos="5148263" algn="l"/>
              </a:tabLst>
            </a:pPr>
            <a:endParaRPr lang="en-US" dirty="0">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EAF62602-307A-4B98-83DF-7C2EC5AC0579}"/>
              </a:ext>
            </a:extLst>
          </p:cNvPr>
          <p:cNvPicPr>
            <a:picLocks noChangeAspect="1"/>
          </p:cNvPicPr>
          <p:nvPr/>
        </p:nvPicPr>
        <p:blipFill>
          <a:blip r:embed="rId3"/>
          <a:stretch>
            <a:fillRect/>
          </a:stretch>
        </p:blipFill>
        <p:spPr>
          <a:xfrm>
            <a:off x="676275" y="3304773"/>
            <a:ext cx="7972146" cy="2226016"/>
          </a:xfrm>
          <a:prstGeom prst="rect">
            <a:avLst/>
          </a:prstGeom>
        </p:spPr>
      </p:pic>
    </p:spTree>
    <p:extLst>
      <p:ext uri="{BB962C8B-B14F-4D97-AF65-F5344CB8AC3E}">
        <p14:creationId xmlns:p14="http://schemas.microsoft.com/office/powerpoint/2010/main" val="138629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780" y="271724"/>
            <a:ext cx="5939945"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Evaluations - certificated</a:t>
            </a:r>
          </a:p>
        </p:txBody>
      </p:sp>
      <p:sp>
        <p:nvSpPr>
          <p:cNvPr id="4" name="TextBox 3"/>
          <p:cNvSpPr txBox="1"/>
          <p:nvPr/>
        </p:nvSpPr>
        <p:spPr>
          <a:xfrm>
            <a:off x="555171" y="1119413"/>
            <a:ext cx="7358743" cy="3508653"/>
          </a:xfrm>
          <a:prstGeom prst="rect">
            <a:avLst/>
          </a:prstGeom>
          <a:noFill/>
        </p:spPr>
        <p:txBody>
          <a:bodyPr wrap="square" rtlCol="0">
            <a:spAutoFit/>
          </a:bodyPr>
          <a:lstStyle/>
          <a:p>
            <a:pPr marL="347663" indent="-342900">
              <a:buFont typeface="Arial" panose="020B0604020202020204" pitchFamily="34" charset="0"/>
              <a:buChar char="•"/>
              <a:defRPr/>
            </a:pPr>
            <a:r>
              <a:rPr lang="en-US" altLang="en-US" sz="2400" b="1" dirty="0">
                <a:solidFill>
                  <a:srgbClr val="01447B"/>
                </a:solidFill>
                <a:latin typeface="Myriad Pro" panose="020B0503030403020204" pitchFamily="34" charset="0"/>
                <a:cs typeface="Arial" panose="020B0604020202020204" pitchFamily="34" charset="0"/>
              </a:rPr>
              <a:t>Supervision &amp; Evaluation Manual</a:t>
            </a:r>
          </a:p>
          <a:p>
            <a:pPr marL="800100" lvl="1" indent="-342900">
              <a:buFont typeface="Arial" panose="020B0604020202020204" pitchFamily="34" charset="0"/>
              <a:buChar char="•"/>
              <a:defRPr/>
            </a:pPr>
            <a:r>
              <a:rPr lang="en-US" altLang="en-US" sz="2400" dirty="0">
                <a:solidFill>
                  <a:srgbClr val="01447B"/>
                </a:solidFill>
                <a:latin typeface="Myriad Pro" panose="020B0503030403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Timelines</a:t>
            </a:r>
            <a:endParaRPr lang="en-US" altLang="en-US" sz="2400" dirty="0">
              <a:solidFill>
                <a:srgbClr val="01447B"/>
              </a:solidFill>
              <a:latin typeface="Myriad Pro" panose="020B0503030403020204" pitchFamily="34" charset="0"/>
              <a:cs typeface="Arial" panose="020B0604020202020204" pitchFamily="34" charset="0"/>
            </a:endParaRPr>
          </a:p>
          <a:p>
            <a:pPr marL="800100" lvl="1" indent="-342900">
              <a:buFont typeface="Arial" panose="020B0604020202020204" pitchFamily="34" charset="0"/>
              <a:buChar char="•"/>
              <a:defRPr/>
            </a:pPr>
            <a:r>
              <a:rPr lang="en-US" altLang="en-US" sz="2400" dirty="0">
                <a:solidFill>
                  <a:srgbClr val="01447B"/>
                </a:solidFill>
                <a:latin typeface="Myriad Pro" panose="020B0503030403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Forms &amp; Format</a:t>
            </a:r>
            <a:endParaRPr lang="en-US" altLang="en-US" sz="2400" dirty="0">
              <a:solidFill>
                <a:srgbClr val="01447B"/>
              </a:solidFill>
              <a:latin typeface="Myriad Pro" panose="020B0503030403020204" pitchFamily="34" charset="0"/>
              <a:cs typeface="Arial" panose="020B0604020202020204" pitchFamily="34" charset="0"/>
            </a:endParaRPr>
          </a:p>
          <a:p>
            <a:pPr marL="1257300" lvl="2" indent="-342900">
              <a:buFont typeface="Arial" panose="020B0604020202020204" pitchFamily="34" charset="0"/>
              <a:buChar char="•"/>
              <a:defRPr/>
            </a:pPr>
            <a:r>
              <a:rPr lang="en-US" altLang="en-US" sz="2400" dirty="0">
                <a:solidFill>
                  <a:srgbClr val="01447B"/>
                </a:solidFill>
                <a:latin typeface="Myriad Pro" panose="020B0503030403020204" pitchFamily="34" charset="0"/>
                <a:cs typeface="Arial" panose="020B0604020202020204" pitchFamily="34" charset="0"/>
              </a:rPr>
              <a:t>Location of Forms: </a:t>
            </a:r>
          </a:p>
          <a:p>
            <a:pPr lvl="2">
              <a:defRPr/>
            </a:pPr>
            <a:r>
              <a:rPr lang="en-US" altLang="en-US" sz="2400" i="1" dirty="0">
                <a:solidFill>
                  <a:srgbClr val="01447B"/>
                </a:solidFill>
                <a:latin typeface="Myriad Pro" panose="020B0503030403020204" pitchFamily="34" charset="0"/>
                <a:cs typeface="Arial" panose="020B0604020202020204" pitchFamily="34" charset="0"/>
              </a:rPr>
              <a:t>	Log in &gt; Everett Public Schools District 	Documents &gt; Departments &gt; Human 	Resources &gt; Evaluation</a:t>
            </a:r>
          </a:p>
          <a:p>
            <a:pPr>
              <a:lnSpc>
                <a:spcPct val="150000"/>
              </a:lnSpc>
            </a:pPr>
            <a:endParaRPr lang="en-US" sz="2400" i="1" dirty="0">
              <a:solidFill>
                <a:srgbClr val="01447B"/>
              </a:solidFill>
              <a:latin typeface="Myriad Pro" panose="020B0503030403020204" pitchFamily="34" charset="0"/>
              <a:cs typeface="Arial" panose="020B0604020202020204" pitchFamily="34" charset="0"/>
            </a:endParaRPr>
          </a:p>
          <a:p>
            <a:pPr lvl="1" indent="-342900">
              <a:buFont typeface="Arial"/>
              <a:buChar char="•"/>
              <a:tabLst>
                <a:tab pos="5148263" algn="l"/>
              </a:tabLst>
            </a:pPr>
            <a:endParaRPr lang="en-US" dirty="0">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50161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415" y="260101"/>
            <a:ext cx="5939945"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Evaluation assistance</a:t>
            </a:r>
          </a:p>
        </p:txBody>
      </p:sp>
      <p:sp>
        <p:nvSpPr>
          <p:cNvPr id="4" name="TextBox 3"/>
          <p:cNvSpPr txBox="1"/>
          <p:nvPr/>
        </p:nvSpPr>
        <p:spPr>
          <a:xfrm>
            <a:off x="583746" y="1233713"/>
            <a:ext cx="7358743" cy="4431983"/>
          </a:xfrm>
          <a:prstGeom prst="rect">
            <a:avLst/>
          </a:prstGeom>
          <a:noFill/>
        </p:spPr>
        <p:txBody>
          <a:bodyPr wrap="square" rtlCol="0">
            <a:spAutoFit/>
          </a:bodyPr>
          <a:lstStyle/>
          <a:p>
            <a:pPr marL="457200" indent="-457200">
              <a:buFont typeface="Arial" panose="020B0604020202020204" pitchFamily="34" charset="0"/>
              <a:buChar char="•"/>
            </a:pPr>
            <a:r>
              <a:rPr lang="en-US" altLang="en-US" sz="2400" dirty="0">
                <a:solidFill>
                  <a:srgbClr val="193769"/>
                </a:solidFill>
                <a:latin typeface="Myriad Pro" panose="020B0503030403020204" pitchFamily="34" charset="0"/>
              </a:rPr>
              <a:t>Administrative</a:t>
            </a:r>
          </a:p>
          <a:p>
            <a:pPr marL="914400" lvl="1" indent="-457200">
              <a:buFont typeface="Arial" panose="020B0604020202020204" pitchFamily="34" charset="0"/>
              <a:buChar char="•"/>
            </a:pPr>
            <a:r>
              <a:rPr lang="en-US" altLang="en-US" sz="2400" dirty="0">
                <a:solidFill>
                  <a:srgbClr val="193769"/>
                </a:solidFill>
                <a:latin typeface="Myriad Pro" panose="020B0503030403020204" pitchFamily="34" charset="0"/>
              </a:rPr>
              <a:t>Debbie Kovacs</a:t>
            </a:r>
          </a:p>
          <a:p>
            <a:pPr lvl="1"/>
            <a:endParaRPr lang="en-US" altLang="en-US" sz="2400" dirty="0">
              <a:solidFill>
                <a:srgbClr val="193769"/>
              </a:solidFill>
              <a:latin typeface="Myriad Pro" panose="020B0503030403020204" pitchFamily="34" charset="0"/>
            </a:endParaRPr>
          </a:p>
          <a:p>
            <a:pPr marL="457200" indent="-457200">
              <a:buFont typeface="Arial" panose="020B0604020202020204" pitchFamily="34" charset="0"/>
              <a:buChar char="•"/>
            </a:pPr>
            <a:r>
              <a:rPr lang="en-US" altLang="en-US" sz="2400" dirty="0">
                <a:solidFill>
                  <a:srgbClr val="193769"/>
                </a:solidFill>
                <a:latin typeface="Myriad Pro" panose="020B0503030403020204" pitchFamily="34" charset="0"/>
              </a:rPr>
              <a:t>Certificated (EEA)</a:t>
            </a:r>
          </a:p>
          <a:p>
            <a:pPr marL="914400" lvl="1" indent="-457200">
              <a:buFont typeface="Arial" panose="020B0604020202020204" pitchFamily="34" charset="0"/>
              <a:buChar char="•"/>
            </a:pPr>
            <a:r>
              <a:rPr lang="en-US" altLang="en-US" sz="2400" dirty="0">
                <a:solidFill>
                  <a:srgbClr val="193769"/>
                </a:solidFill>
                <a:latin typeface="Myriad Pro" panose="020B0503030403020204" pitchFamily="34" charset="0"/>
              </a:rPr>
              <a:t>Region Assistant Superintendent</a:t>
            </a:r>
          </a:p>
          <a:p>
            <a:pPr marL="914400" lvl="1" indent="-457200">
              <a:buFont typeface="Arial" panose="020B0604020202020204" pitchFamily="34" charset="0"/>
              <a:buChar char="•"/>
            </a:pPr>
            <a:r>
              <a:rPr lang="en-US" altLang="en-US" sz="2400" dirty="0">
                <a:solidFill>
                  <a:srgbClr val="193769"/>
                </a:solidFill>
                <a:latin typeface="Myriad Pro" panose="020B0503030403020204" pitchFamily="34" charset="0"/>
              </a:rPr>
              <a:t>Mary O’Brien</a:t>
            </a:r>
          </a:p>
          <a:p>
            <a:pPr marL="914400" lvl="1" indent="-457200">
              <a:buFont typeface="Arial" panose="020B0604020202020204" pitchFamily="34" charset="0"/>
              <a:buChar char="•"/>
            </a:pPr>
            <a:r>
              <a:rPr lang="en-US" altLang="en-US" sz="2400" dirty="0">
                <a:solidFill>
                  <a:srgbClr val="193769"/>
                </a:solidFill>
                <a:latin typeface="Myriad Pro" panose="020B0503030403020204" pitchFamily="34" charset="0"/>
              </a:rPr>
              <a:t>Debbie Kovacs</a:t>
            </a:r>
          </a:p>
          <a:p>
            <a:pPr lvl="1"/>
            <a:endParaRPr lang="en-US" altLang="en-US" sz="2400" dirty="0">
              <a:solidFill>
                <a:srgbClr val="193769"/>
              </a:solidFill>
              <a:latin typeface="Myriad Pro" panose="020B0503030403020204" pitchFamily="34" charset="0"/>
            </a:endParaRPr>
          </a:p>
          <a:p>
            <a:pPr marL="457200" indent="-457200">
              <a:buFont typeface="Arial" panose="020B0604020202020204" pitchFamily="34" charset="0"/>
              <a:buChar char="•"/>
            </a:pPr>
            <a:r>
              <a:rPr lang="en-US" altLang="en-US" sz="2400" dirty="0">
                <a:solidFill>
                  <a:srgbClr val="193769"/>
                </a:solidFill>
                <a:latin typeface="Myriad Pro" panose="020B0503030403020204" pitchFamily="34" charset="0"/>
              </a:rPr>
              <a:t>Classified</a:t>
            </a:r>
          </a:p>
          <a:p>
            <a:pPr marL="914400" lvl="1" indent="-457200">
              <a:buFont typeface="Arial" panose="020B0604020202020204" pitchFamily="34" charset="0"/>
              <a:buChar char="•"/>
            </a:pPr>
            <a:r>
              <a:rPr lang="en-US" altLang="en-US" sz="2400" dirty="0">
                <a:solidFill>
                  <a:srgbClr val="193769"/>
                </a:solidFill>
                <a:latin typeface="Myriad Pro" panose="020B0503030403020204" pitchFamily="34" charset="0"/>
              </a:rPr>
              <a:t>Mandy Benson </a:t>
            </a:r>
          </a:p>
          <a:p>
            <a:endParaRPr lang="en-US" sz="2400" dirty="0">
              <a:solidFill>
                <a:srgbClr val="01447B"/>
              </a:solidFill>
              <a:latin typeface="Arial" panose="020B0604020202020204" pitchFamily="34" charset="0"/>
              <a:cs typeface="Arial" panose="020B0604020202020204" pitchFamily="34" charset="0"/>
            </a:endParaRPr>
          </a:p>
          <a:p>
            <a:pPr lvl="1" indent="-342900">
              <a:buFont typeface="Arial"/>
              <a:buChar char="•"/>
              <a:tabLst>
                <a:tab pos="5148263" algn="l"/>
              </a:tabLst>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51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69" y="260101"/>
            <a:ext cx="5939945"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Human resources systems</a:t>
            </a:r>
          </a:p>
        </p:txBody>
      </p:sp>
      <p:sp>
        <p:nvSpPr>
          <p:cNvPr id="4" name="TextBox 3"/>
          <p:cNvSpPr txBox="1"/>
          <p:nvPr/>
        </p:nvSpPr>
        <p:spPr>
          <a:xfrm>
            <a:off x="462069" y="1134321"/>
            <a:ext cx="7358743" cy="369331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rgbClr val="01447B"/>
                </a:solidFill>
                <a:latin typeface="Myriad Pro" panose="020B0503030403020204" pitchFamily="34" charset="0"/>
                <a:cs typeface="Arial" panose="020B0604020202020204" pitchFamily="34" charset="0"/>
                <a:hlinkClick r:id="rId3"/>
              </a:rPr>
              <a:t>Frontline Education</a:t>
            </a:r>
            <a:r>
              <a:rPr lang="en-US" sz="2400" dirty="0">
                <a:solidFill>
                  <a:srgbClr val="01447B"/>
                </a:solidFill>
                <a:latin typeface="Myriad Pro" panose="020B0503030403020204" pitchFamily="34" charset="0"/>
                <a:cs typeface="Arial" panose="020B0604020202020204" pitchFamily="34" charset="0"/>
              </a:rPr>
              <a:t> </a:t>
            </a:r>
          </a:p>
          <a:p>
            <a:pPr marL="800100" lvl="1" indent="-342900">
              <a:lnSpc>
                <a:spcPct val="150000"/>
              </a:lnSpc>
              <a:buFont typeface="Arial" panose="020B0604020202020204" pitchFamily="34" charset="0"/>
              <a:buChar char="•"/>
            </a:pPr>
            <a:r>
              <a:rPr lang="en-US" sz="2400" dirty="0">
                <a:solidFill>
                  <a:srgbClr val="01447B"/>
                </a:solidFill>
                <a:latin typeface="Myriad Pro" panose="020B0503030403020204" pitchFamily="34" charset="0"/>
                <a:cs typeface="Arial" panose="020B0604020202020204" pitchFamily="34" charset="0"/>
              </a:rPr>
              <a:t>Absence management</a:t>
            </a:r>
          </a:p>
          <a:p>
            <a:pPr marL="800100" lvl="1" indent="-342900">
              <a:lnSpc>
                <a:spcPct val="150000"/>
              </a:lnSpc>
              <a:buFont typeface="Arial" panose="020B0604020202020204" pitchFamily="34" charset="0"/>
              <a:buChar char="•"/>
            </a:pPr>
            <a:r>
              <a:rPr lang="en-US" sz="2400" dirty="0">
                <a:solidFill>
                  <a:srgbClr val="01447B"/>
                </a:solidFill>
                <a:latin typeface="Myriad Pro" panose="020B0503030403020204" pitchFamily="34" charset="0"/>
                <a:cs typeface="Arial" panose="020B0604020202020204" pitchFamily="34" charset="0"/>
              </a:rPr>
              <a:t>Professional development</a:t>
            </a:r>
          </a:p>
          <a:p>
            <a:pPr marL="800100" lvl="1" indent="-342900">
              <a:lnSpc>
                <a:spcPct val="150000"/>
              </a:lnSpc>
              <a:buFont typeface="Arial" panose="020B0604020202020204" pitchFamily="34" charset="0"/>
              <a:buChar char="•"/>
            </a:pPr>
            <a:r>
              <a:rPr lang="en-US" sz="2400" dirty="0">
                <a:solidFill>
                  <a:srgbClr val="01447B"/>
                </a:solidFill>
                <a:latin typeface="Myriad Pro" panose="020B0503030403020204" pitchFamily="34" charset="0"/>
                <a:cs typeface="Arial" panose="020B0604020202020204" pitchFamily="34" charset="0"/>
              </a:rPr>
              <a:t>Recruiting &amp; hiring</a:t>
            </a:r>
          </a:p>
          <a:p>
            <a:pPr marL="342900" indent="-342900">
              <a:lnSpc>
                <a:spcPct val="150000"/>
              </a:lnSpc>
              <a:buFont typeface="Arial" panose="020B0604020202020204" pitchFamily="34" charset="0"/>
              <a:buChar char="•"/>
            </a:pPr>
            <a:r>
              <a:rPr lang="en-US" sz="2400" dirty="0">
                <a:solidFill>
                  <a:srgbClr val="01447B"/>
                </a:solidFill>
                <a:latin typeface="Myriad Pro" panose="020B0503030403020204" pitchFamily="34" charset="0"/>
                <a:cs typeface="Arial" panose="020B0604020202020204" pitchFamily="34" charset="0"/>
                <a:hlinkClick r:id="rId4"/>
              </a:rPr>
              <a:t>Employee Online</a:t>
            </a:r>
            <a:endParaRPr lang="en-US" sz="2400" dirty="0">
              <a:solidFill>
                <a:srgbClr val="01447B"/>
              </a:solidFill>
              <a:latin typeface="Myriad Pro" panose="020B0503030403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400" dirty="0">
                <a:solidFill>
                  <a:srgbClr val="01447B"/>
                </a:solidFill>
                <a:latin typeface="Myriad Pro" panose="020B0503030403020204" pitchFamily="34" charset="0"/>
                <a:cs typeface="Arial" panose="020B0604020202020204" pitchFamily="34" charset="0"/>
              </a:rPr>
              <a:t>Mandatory </a:t>
            </a:r>
            <a:r>
              <a:rPr lang="en-US" sz="2400" i="1" dirty="0" err="1">
                <a:solidFill>
                  <a:srgbClr val="01447B"/>
                </a:solidFill>
                <a:latin typeface="Myriad Pro" panose="020B0503030403020204" pitchFamily="34" charset="0"/>
                <a:cs typeface="Arial" panose="020B0604020202020204" pitchFamily="34" charset="0"/>
                <a:hlinkClick r:id="rId5"/>
              </a:rPr>
              <a:t>SafeSchools</a:t>
            </a:r>
            <a:endParaRPr lang="en-US" sz="2400" i="1" dirty="0">
              <a:solidFill>
                <a:srgbClr val="01447B"/>
              </a:solidFill>
              <a:latin typeface="Myriad Pro" panose="020B0503030403020204" pitchFamily="34" charset="0"/>
              <a:cs typeface="Arial" panose="020B0604020202020204" pitchFamily="34" charset="0"/>
            </a:endParaRPr>
          </a:p>
          <a:p>
            <a:pPr lvl="1" indent="-342900">
              <a:buFont typeface="Arial"/>
              <a:buChar char="•"/>
              <a:tabLst>
                <a:tab pos="5148263" algn="l"/>
              </a:tabLst>
            </a:pPr>
            <a:endParaRPr lang="en-US" dirty="0">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4132592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69" y="260101"/>
            <a:ext cx="5939945"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Benefit options</a:t>
            </a:r>
          </a:p>
        </p:txBody>
      </p:sp>
      <p:sp>
        <p:nvSpPr>
          <p:cNvPr id="4" name="TextBox 3"/>
          <p:cNvSpPr txBox="1"/>
          <p:nvPr/>
        </p:nvSpPr>
        <p:spPr>
          <a:xfrm>
            <a:off x="936171" y="1233713"/>
            <a:ext cx="7358743" cy="923330"/>
          </a:xfrm>
          <a:prstGeom prst="rect">
            <a:avLst/>
          </a:prstGeom>
          <a:noFill/>
        </p:spPr>
        <p:txBody>
          <a:bodyPr wrap="square" rtlCol="0">
            <a:spAutoFit/>
          </a:bodyPr>
          <a:lstStyle/>
          <a:p>
            <a:pPr>
              <a:lnSpc>
                <a:spcPct val="150000"/>
              </a:lnSpc>
            </a:pPr>
            <a:endParaRPr lang="en-US" sz="2400" dirty="0">
              <a:solidFill>
                <a:srgbClr val="01447B"/>
              </a:solidFill>
              <a:latin typeface="Arial" panose="020B0604020202020204" pitchFamily="34" charset="0"/>
              <a:cs typeface="Arial" panose="020B0604020202020204" pitchFamily="34" charset="0"/>
            </a:endParaRPr>
          </a:p>
          <a:p>
            <a:pPr lvl="1" indent="-342900">
              <a:buFont typeface="Arial"/>
              <a:buChar char="•"/>
              <a:tabLst>
                <a:tab pos="5148263" algn="l"/>
              </a:tabLst>
            </a:pPr>
            <a:endParaRPr lang="en-US"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B002D662-C219-4037-A5AF-8989AFAF79AB}"/>
              </a:ext>
            </a:extLst>
          </p:cNvPr>
          <p:cNvSpPr>
            <a:spLocks noGrp="1"/>
          </p:cNvSpPr>
          <p:nvPr>
            <p:ph idx="1"/>
          </p:nvPr>
        </p:nvSpPr>
        <p:spPr>
          <a:xfrm>
            <a:off x="609600" y="1219200"/>
            <a:ext cx="7966229" cy="4822825"/>
          </a:xfrm>
        </p:spPr>
        <p:txBody>
          <a:bodyPr rtlCol="0">
            <a:normAutofit fontScale="62500" lnSpcReduction="20000"/>
          </a:bodyPr>
          <a:lstStyle/>
          <a:p>
            <a:pPr marL="0" indent="0">
              <a:buNone/>
              <a:defRPr/>
            </a:pPr>
            <a:r>
              <a:rPr lang="en-US" b="1" dirty="0">
                <a:solidFill>
                  <a:srgbClr val="193769"/>
                </a:solidFill>
                <a:latin typeface="Myriad Pro" panose="020B0503030403020204" pitchFamily="34" charset="0"/>
              </a:rPr>
              <a:t>Medical</a:t>
            </a:r>
          </a:p>
          <a:p>
            <a:pPr>
              <a:buFont typeface="Arial" panose="020B0604020202020204" pitchFamily="34" charset="0"/>
              <a:buChar char="•"/>
              <a:defRPr/>
            </a:pPr>
            <a:r>
              <a:rPr lang="en-US" dirty="0">
                <a:solidFill>
                  <a:srgbClr val="193769"/>
                </a:solidFill>
                <a:latin typeface="Myriad Pro" panose="020B0503030403020204" pitchFamily="34" charset="0"/>
              </a:rPr>
              <a:t>Aetna</a:t>
            </a:r>
          </a:p>
          <a:p>
            <a:pPr>
              <a:buFont typeface="Arial" panose="020B0604020202020204" pitchFamily="34" charset="0"/>
              <a:buChar char="•"/>
              <a:defRPr/>
            </a:pPr>
            <a:r>
              <a:rPr lang="en-US" dirty="0">
                <a:solidFill>
                  <a:srgbClr val="193769"/>
                </a:solidFill>
                <a:latin typeface="Myriad Pro" panose="020B0503030403020204" pitchFamily="34" charset="0"/>
              </a:rPr>
              <a:t>Kaiser Permanente </a:t>
            </a:r>
          </a:p>
          <a:p>
            <a:pPr marL="0" indent="0">
              <a:buNone/>
              <a:defRPr/>
            </a:pPr>
            <a:r>
              <a:rPr lang="en-US" b="1" dirty="0">
                <a:solidFill>
                  <a:srgbClr val="193769"/>
                </a:solidFill>
                <a:latin typeface="Myriad Pro" panose="020B0503030403020204" pitchFamily="34" charset="0"/>
              </a:rPr>
              <a:t>Dental</a:t>
            </a:r>
            <a:r>
              <a:rPr lang="en-US" dirty="0">
                <a:solidFill>
                  <a:srgbClr val="193769"/>
                </a:solidFill>
                <a:latin typeface="Myriad Pro" panose="020B0503030403020204" pitchFamily="34" charset="0"/>
              </a:rPr>
              <a:t> 	      No cost to employee &amp; family</a:t>
            </a:r>
          </a:p>
          <a:p>
            <a:pPr>
              <a:buFont typeface="Arial" panose="020B0604020202020204" pitchFamily="34" charset="0"/>
              <a:buChar char="•"/>
              <a:defRPr/>
            </a:pPr>
            <a:r>
              <a:rPr lang="en-US" dirty="0">
                <a:solidFill>
                  <a:srgbClr val="193769"/>
                </a:solidFill>
                <a:latin typeface="Myriad Pro" panose="020B0503030403020204" pitchFamily="34" charset="0"/>
              </a:rPr>
              <a:t>Delta Dental (formerly Washington Dental)</a:t>
            </a:r>
          </a:p>
          <a:p>
            <a:pPr>
              <a:buFont typeface="Arial" panose="020B0604020202020204" pitchFamily="34" charset="0"/>
              <a:buChar char="•"/>
              <a:defRPr/>
            </a:pPr>
            <a:r>
              <a:rPr lang="en-US" dirty="0">
                <a:solidFill>
                  <a:srgbClr val="193769"/>
                </a:solidFill>
                <a:latin typeface="Myriad Pro" panose="020B0503030403020204" pitchFamily="34" charset="0"/>
              </a:rPr>
              <a:t>Willamette Dental</a:t>
            </a:r>
          </a:p>
          <a:p>
            <a:pPr marL="0" indent="0">
              <a:buNone/>
              <a:defRPr/>
            </a:pPr>
            <a:r>
              <a:rPr lang="en-US" b="1" dirty="0">
                <a:solidFill>
                  <a:srgbClr val="193769"/>
                </a:solidFill>
                <a:latin typeface="Myriad Pro" panose="020B0503030403020204" pitchFamily="34" charset="0"/>
              </a:rPr>
              <a:t>Vision</a:t>
            </a:r>
            <a:r>
              <a:rPr lang="en-US" dirty="0">
                <a:solidFill>
                  <a:srgbClr val="193769"/>
                </a:solidFill>
                <a:latin typeface="Myriad Pro" panose="020B0503030403020204" pitchFamily="34" charset="0"/>
              </a:rPr>
              <a:t> 	      No cost to employee &amp; family</a:t>
            </a:r>
          </a:p>
          <a:p>
            <a:pPr>
              <a:buFont typeface="Arial" panose="020B0604020202020204" pitchFamily="34" charset="0"/>
              <a:buChar char="•"/>
              <a:defRPr/>
            </a:pPr>
            <a:r>
              <a:rPr lang="en-US" dirty="0">
                <a:solidFill>
                  <a:srgbClr val="193769"/>
                </a:solidFill>
                <a:latin typeface="Myriad Pro" panose="020B0503030403020204" pitchFamily="34" charset="0"/>
              </a:rPr>
              <a:t>VSP/MetLife Vision </a:t>
            </a:r>
          </a:p>
          <a:p>
            <a:pPr marL="457200" lvl="1" indent="0">
              <a:buNone/>
              <a:defRPr/>
            </a:pPr>
            <a:endParaRPr lang="en-US" dirty="0">
              <a:solidFill>
                <a:srgbClr val="193769"/>
              </a:solidFill>
              <a:latin typeface="Myriad Pro" panose="020B0503030403020204" pitchFamily="34" charset="0"/>
            </a:endParaRPr>
          </a:p>
          <a:p>
            <a:pPr marL="0" indent="0">
              <a:buNone/>
              <a:defRPr/>
            </a:pPr>
            <a:r>
              <a:rPr lang="en-US" b="1" dirty="0">
                <a:solidFill>
                  <a:srgbClr val="193769"/>
                </a:solidFill>
                <a:latin typeface="Myriad Pro" panose="020B0503030403020204" pitchFamily="34" charset="0"/>
              </a:rPr>
              <a:t>Optional benefits</a:t>
            </a:r>
          </a:p>
          <a:p>
            <a:pPr>
              <a:buFont typeface="Arial" panose="020B0604020202020204" pitchFamily="34" charset="0"/>
              <a:buChar char="•"/>
              <a:defRPr/>
            </a:pPr>
            <a:r>
              <a:rPr lang="en-US" dirty="0">
                <a:solidFill>
                  <a:srgbClr val="193769"/>
                </a:solidFill>
                <a:latin typeface="Myriad Pro" panose="020B0503030403020204" pitchFamily="34" charset="0"/>
              </a:rPr>
              <a:t>Short-term disability </a:t>
            </a:r>
          </a:p>
          <a:p>
            <a:pPr>
              <a:buFont typeface="Arial" panose="020B0604020202020204" pitchFamily="34" charset="0"/>
              <a:buChar char="•"/>
              <a:defRPr/>
            </a:pPr>
            <a:r>
              <a:rPr lang="en-US" dirty="0">
                <a:solidFill>
                  <a:srgbClr val="193769"/>
                </a:solidFill>
                <a:latin typeface="Myriad Pro" panose="020B0503030403020204" pitchFamily="34" charset="0"/>
              </a:rPr>
              <a:t>Long-term care </a:t>
            </a:r>
          </a:p>
          <a:p>
            <a:pPr>
              <a:buFont typeface="Arial" panose="020B0604020202020204" pitchFamily="34" charset="0"/>
              <a:buChar char="•"/>
              <a:defRPr/>
            </a:pPr>
            <a:r>
              <a:rPr lang="en-US" dirty="0">
                <a:solidFill>
                  <a:srgbClr val="193769"/>
                </a:solidFill>
                <a:latin typeface="Myriad Pro" panose="020B0503030403020204" pitchFamily="34" charset="0"/>
              </a:rPr>
              <a:t>Additional life insurance </a:t>
            </a:r>
          </a:p>
          <a:p>
            <a:pPr>
              <a:buFont typeface="Arial" panose="020B0604020202020204" pitchFamily="34" charset="0"/>
              <a:buChar char="•"/>
              <a:defRPr/>
            </a:pPr>
            <a:r>
              <a:rPr lang="en-US" dirty="0">
                <a:solidFill>
                  <a:srgbClr val="193769"/>
                </a:solidFill>
                <a:latin typeface="Myriad Pro" panose="020B0503030403020204" pitchFamily="34" charset="0"/>
              </a:rPr>
              <a:t>Health savings account</a:t>
            </a:r>
          </a:p>
          <a:p>
            <a:pPr>
              <a:buFont typeface="Arial" panose="020B0604020202020204" pitchFamily="34" charset="0"/>
              <a:buChar char="•"/>
              <a:defRPr/>
            </a:pPr>
            <a:r>
              <a:rPr lang="en-US" dirty="0">
                <a:solidFill>
                  <a:srgbClr val="193769"/>
                </a:solidFill>
                <a:latin typeface="Myriad Pro" panose="020B0503030403020204" pitchFamily="34" charset="0"/>
              </a:rPr>
              <a:t>Flexible savings account (health and childcare) </a:t>
            </a:r>
          </a:p>
        </p:txBody>
      </p:sp>
      <p:pic>
        <p:nvPicPr>
          <p:cNvPr id="6" name="Picture 7">
            <a:extLst>
              <a:ext uri="{FF2B5EF4-FFF2-40B4-BE49-F238E27FC236}">
                <a16:creationId xmlns:a16="http://schemas.microsoft.com/office/drawing/2014/main" id="{903245C0-387D-4F4D-9EC3-100F3E839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696" y="2113046"/>
            <a:ext cx="30003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E004E26-4AB9-41D9-B0B4-B72C6DE4F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962" y="3036376"/>
            <a:ext cx="30003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1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69" y="260101"/>
            <a:ext cx="5939945" cy="523220"/>
          </a:xfrm>
          <a:prstGeom prst="rect">
            <a:avLst/>
          </a:prstGeom>
          <a:noFill/>
        </p:spPr>
        <p:txBody>
          <a:bodyPr wrap="square" rtlCol="0">
            <a:spAutoFit/>
          </a:bodyPr>
          <a:lstStyle/>
          <a:p>
            <a:r>
              <a:rPr lang="en-US" sz="2800" b="1" dirty="0">
                <a:solidFill>
                  <a:schemeClr val="tx2"/>
                </a:solidFill>
                <a:latin typeface="Myriad Pro" panose="020B0503030403020204" pitchFamily="34" charset="0"/>
                <a:cs typeface="Arial" panose="020B0604020202020204" pitchFamily="34" charset="0"/>
              </a:rPr>
              <a:t>Benefits enrollment</a:t>
            </a:r>
          </a:p>
        </p:txBody>
      </p:sp>
      <p:sp>
        <p:nvSpPr>
          <p:cNvPr id="4" name="TextBox 3"/>
          <p:cNvSpPr txBox="1"/>
          <p:nvPr/>
        </p:nvSpPr>
        <p:spPr>
          <a:xfrm>
            <a:off x="936171" y="1233713"/>
            <a:ext cx="7358743" cy="923330"/>
          </a:xfrm>
          <a:prstGeom prst="rect">
            <a:avLst/>
          </a:prstGeom>
          <a:noFill/>
        </p:spPr>
        <p:txBody>
          <a:bodyPr wrap="square" rtlCol="0">
            <a:spAutoFit/>
          </a:bodyPr>
          <a:lstStyle/>
          <a:p>
            <a:pPr>
              <a:lnSpc>
                <a:spcPct val="150000"/>
              </a:lnSpc>
            </a:pPr>
            <a:endParaRPr lang="en-US" sz="2400" dirty="0">
              <a:solidFill>
                <a:srgbClr val="01447B"/>
              </a:solidFill>
              <a:latin typeface="Arial" panose="020B0604020202020204" pitchFamily="34" charset="0"/>
              <a:cs typeface="Arial" panose="020B0604020202020204" pitchFamily="34" charset="0"/>
            </a:endParaRPr>
          </a:p>
          <a:p>
            <a:pPr lvl="1" indent="-342900">
              <a:buFont typeface="Arial"/>
              <a:buChar char="•"/>
              <a:tabLst>
                <a:tab pos="5148263" algn="l"/>
              </a:tabLst>
            </a:pPr>
            <a:endParaRPr lang="en-US"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2F55B16A-B953-424D-83E5-A9E53082BD65}"/>
              </a:ext>
            </a:extLst>
          </p:cNvPr>
          <p:cNvSpPr>
            <a:spLocks noGrp="1"/>
          </p:cNvSpPr>
          <p:nvPr>
            <p:ph idx="1"/>
          </p:nvPr>
        </p:nvSpPr>
        <p:spPr>
          <a:xfrm>
            <a:off x="609600" y="989860"/>
            <a:ext cx="7904085" cy="5181600"/>
          </a:xfrm>
        </p:spPr>
        <p:txBody>
          <a:bodyPr rtlCol="0">
            <a:normAutofit/>
          </a:bodyPr>
          <a:lstStyle/>
          <a:p>
            <a:pPr marL="0" indent="0" eaLnBrk="1" fontAlgn="auto" hangingPunct="1">
              <a:spcAft>
                <a:spcPts val="0"/>
              </a:spcAft>
              <a:buFont typeface="Wingdings 3" charset="2"/>
              <a:buNone/>
              <a:defRPr/>
            </a:pPr>
            <a:r>
              <a:rPr lang="en-US" sz="2000" b="1" dirty="0">
                <a:solidFill>
                  <a:srgbClr val="193769"/>
                </a:solidFill>
                <a:latin typeface="Myriad Pro" panose="020B0503030403020204" pitchFamily="34" charset="0"/>
              </a:rPr>
              <a:t>Employee Online</a:t>
            </a:r>
          </a:p>
          <a:p>
            <a:pPr marL="0" indent="0" eaLnBrk="1" fontAlgn="auto" hangingPunct="1">
              <a:spcAft>
                <a:spcPts val="0"/>
              </a:spcAft>
              <a:buNone/>
              <a:defRPr/>
            </a:pPr>
            <a:r>
              <a:rPr lang="en-US" sz="2000" dirty="0">
                <a:solidFill>
                  <a:srgbClr val="193769"/>
                </a:solidFill>
                <a:latin typeface="Myriad Pro" panose="020B0503030403020204" pitchFamily="34" charset="0"/>
                <a:hlinkClick r:id="rId3"/>
              </a:rPr>
              <a:t>Employee Online </a:t>
            </a:r>
            <a:r>
              <a:rPr lang="en-US" sz="2000" dirty="0">
                <a:solidFill>
                  <a:srgbClr val="193769"/>
                </a:solidFill>
                <a:latin typeface="Myriad Pro" panose="020B0503030403020204" pitchFamily="34" charset="0"/>
              </a:rPr>
              <a:t>is a self-service module available to all district employees providing various personnel and payroll information and allows employees to provide updates to their personal, payroll, and benefit information online.</a:t>
            </a:r>
            <a:br>
              <a:rPr lang="en-US" sz="2000" b="1" dirty="0">
                <a:solidFill>
                  <a:srgbClr val="193769"/>
                </a:solidFill>
                <a:latin typeface="Myriad Pro" panose="020B0503030403020204" pitchFamily="34" charset="0"/>
              </a:rPr>
            </a:br>
            <a:r>
              <a:rPr lang="en-US" sz="2000" b="1" dirty="0">
                <a:solidFill>
                  <a:srgbClr val="193769"/>
                </a:solidFill>
                <a:latin typeface="Myriad Pro" panose="020B0503030403020204" pitchFamily="34" charset="0"/>
              </a:rPr>
              <a:t> </a:t>
            </a:r>
          </a:p>
          <a:p>
            <a:pPr lvl="1">
              <a:buFont typeface="Arial" panose="020B0604020202020204" pitchFamily="34" charset="0"/>
              <a:buChar char="•"/>
              <a:defRPr/>
            </a:pPr>
            <a:r>
              <a:rPr lang="en-US" sz="2000" dirty="0">
                <a:solidFill>
                  <a:srgbClr val="193769"/>
                </a:solidFill>
                <a:latin typeface="Myriad Pro" panose="020B0503030403020204" pitchFamily="34" charset="0"/>
              </a:rPr>
              <a:t>Current position information</a:t>
            </a:r>
          </a:p>
          <a:p>
            <a:pPr lvl="1">
              <a:buFont typeface="Arial" panose="020B0604020202020204" pitchFamily="34" charset="0"/>
              <a:buChar char="•"/>
              <a:defRPr/>
            </a:pPr>
            <a:r>
              <a:rPr lang="en-US" sz="2000" dirty="0">
                <a:solidFill>
                  <a:srgbClr val="193769"/>
                </a:solidFill>
                <a:latin typeface="Myriad Pro" panose="020B0503030403020204" pitchFamily="34" charset="0"/>
              </a:rPr>
              <a:t>Address change</a:t>
            </a:r>
          </a:p>
          <a:p>
            <a:pPr lvl="1">
              <a:buFont typeface="Arial" panose="020B0604020202020204" pitchFamily="34" charset="0"/>
              <a:buChar char="•"/>
              <a:defRPr/>
            </a:pPr>
            <a:r>
              <a:rPr lang="en-US" sz="2000" dirty="0">
                <a:solidFill>
                  <a:srgbClr val="193769"/>
                </a:solidFill>
                <a:latin typeface="Myriad Pro" panose="020B0503030403020204" pitchFamily="34" charset="0"/>
              </a:rPr>
              <a:t>Pay check stub</a:t>
            </a:r>
          </a:p>
          <a:p>
            <a:pPr lvl="1">
              <a:buFont typeface="Arial" panose="020B0604020202020204" pitchFamily="34" charset="0"/>
              <a:buChar char="•"/>
              <a:defRPr/>
            </a:pPr>
            <a:r>
              <a:rPr lang="en-US" sz="2000" dirty="0">
                <a:solidFill>
                  <a:srgbClr val="193769"/>
                </a:solidFill>
                <a:latin typeface="Myriad Pro" panose="020B0503030403020204" pitchFamily="34" charset="0"/>
              </a:rPr>
              <a:t>Direct deposit</a:t>
            </a:r>
          </a:p>
          <a:p>
            <a:pPr lvl="1">
              <a:buFont typeface="Arial" panose="020B0604020202020204" pitchFamily="34" charset="0"/>
              <a:buChar char="•"/>
              <a:defRPr/>
            </a:pPr>
            <a:r>
              <a:rPr lang="en-US" sz="2000" dirty="0">
                <a:solidFill>
                  <a:srgbClr val="193769"/>
                </a:solidFill>
                <a:latin typeface="Myriad Pro" panose="020B0503030403020204" pitchFamily="34" charset="0"/>
              </a:rPr>
              <a:t>Federal IRS forms</a:t>
            </a:r>
          </a:p>
          <a:p>
            <a:pPr lvl="1">
              <a:buFont typeface="Arial" panose="020B0604020202020204" pitchFamily="34" charset="0"/>
              <a:buChar char="•"/>
              <a:defRPr/>
            </a:pPr>
            <a:r>
              <a:rPr lang="en-US" sz="2000" b="1" dirty="0">
                <a:solidFill>
                  <a:srgbClr val="193769"/>
                </a:solidFill>
                <a:latin typeface="Myriad Pro" panose="020B0503030403020204" pitchFamily="34" charset="0"/>
              </a:rPr>
              <a:t>Benefit information and enrollment</a:t>
            </a:r>
          </a:p>
          <a:p>
            <a:pPr lvl="1">
              <a:buFont typeface="Arial" panose="020B0604020202020204" pitchFamily="34" charset="0"/>
              <a:buChar char="•"/>
              <a:defRPr/>
            </a:pPr>
            <a:r>
              <a:rPr lang="en-US" sz="2000" dirty="0">
                <a:solidFill>
                  <a:srgbClr val="193769"/>
                </a:solidFill>
                <a:latin typeface="Myriad Pro" panose="020B0503030403020204" pitchFamily="34" charset="0"/>
              </a:rPr>
              <a:t>Education and course information</a:t>
            </a:r>
          </a:p>
          <a:p>
            <a:pPr lvl="1">
              <a:buFont typeface="Arial" panose="020B0604020202020204" pitchFamily="34" charset="0"/>
              <a:buChar char="•"/>
              <a:defRPr/>
            </a:pPr>
            <a:r>
              <a:rPr lang="en-US" sz="2000" dirty="0">
                <a:solidFill>
                  <a:srgbClr val="193769"/>
                </a:solidFill>
                <a:latin typeface="Myriad Pro" panose="020B0503030403020204" pitchFamily="34" charset="0"/>
              </a:rPr>
              <a:t>Collective bargaining agreements  </a:t>
            </a:r>
            <a:r>
              <a:rPr lang="en-US" sz="2000" dirty="0">
                <a:solidFill>
                  <a:schemeClr val="tx1">
                    <a:lumMod val="75000"/>
                    <a:lumOff val="25000"/>
                  </a:schemeClr>
                </a:solidFill>
                <a:latin typeface="Myriad Pro" panose="020B0503030403020204" pitchFamily="34" charset="0"/>
              </a:rPr>
              <a:t>  </a:t>
            </a:r>
            <a:r>
              <a:rPr lang="en-US" sz="1800" dirty="0">
                <a:solidFill>
                  <a:schemeClr val="tx1">
                    <a:lumMod val="75000"/>
                    <a:lumOff val="25000"/>
                  </a:schemeClr>
                </a:solidFill>
                <a:latin typeface="Myriad Pro" panose="020B0503030403020204" pitchFamily="34" charset="0"/>
              </a:rPr>
              <a:t> </a:t>
            </a:r>
            <a:r>
              <a:rPr lang="en-US" sz="1800" b="1" dirty="0">
                <a:solidFill>
                  <a:schemeClr val="tx1">
                    <a:lumMod val="75000"/>
                    <a:lumOff val="25000"/>
                  </a:schemeClr>
                </a:solidFill>
                <a:latin typeface="Myriad Pro" panose="020B0503030403020204" pitchFamily="34" charset="0"/>
              </a:rPr>
              <a:t> </a:t>
            </a:r>
            <a:endParaRPr lang="en-US" sz="1800" dirty="0">
              <a:solidFill>
                <a:schemeClr val="tx1">
                  <a:lumMod val="75000"/>
                  <a:lumOff val="25000"/>
                </a:schemeClr>
              </a:solidFill>
              <a:latin typeface="Myriad Pro" panose="020B0503030403020204" pitchFamily="34" charset="0"/>
            </a:endParaRPr>
          </a:p>
          <a:p>
            <a:pPr marL="0" indent="0" eaLnBrk="1" fontAlgn="auto" hangingPunct="1">
              <a:spcAft>
                <a:spcPts val="0"/>
              </a:spcAft>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568894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7627</TotalTime>
  <Words>1630</Words>
  <Application>Microsoft Office PowerPoint</Application>
  <PresentationFormat>On-screen Show (4:3)</PresentationFormat>
  <Paragraphs>264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Myriad Pro</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Dykeman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Thompson</dc:creator>
  <cp:lastModifiedBy>Hanson, Jean E.</cp:lastModifiedBy>
  <cp:revision>505</cp:revision>
  <cp:lastPrinted>2019-06-30T19:18:42Z</cp:lastPrinted>
  <dcterms:created xsi:type="dcterms:W3CDTF">2016-08-25T16:48:33Z</dcterms:created>
  <dcterms:modified xsi:type="dcterms:W3CDTF">2019-07-02T19:33:42Z</dcterms:modified>
</cp:coreProperties>
</file>